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3" r:id="rId2"/>
    <p:sldId id="2944" r:id="rId3"/>
    <p:sldId id="2936" r:id="rId4"/>
    <p:sldId id="269" r:id="rId5"/>
    <p:sldId id="270" r:id="rId6"/>
    <p:sldId id="2945" r:id="rId7"/>
    <p:sldId id="2946" r:id="rId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AABC7-EF55-406F-B3F3-43618CF054B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4157348-FE86-4356-B9A5-672EDC44B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2A09C34-F309-49A6-9A36-F2C472D4F26D}"/>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B146271A-7D1C-4EAF-97E9-437B79BD32B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AFF86B-2298-4603-A3ED-EF9E4224A9EE}"/>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1510540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BD5B8-BB22-4A47-903C-BFD39FD7DAF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A379557-2C30-4185-987C-43609A81BAB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32A1028-9C75-4958-831F-16B10BD120F7}"/>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DCF67C00-8523-44F5-BED8-42546C0F2EE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74CABFD-8264-4623-94F6-91BB4238DB6A}"/>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394556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C33FBC-473C-4C40-B031-0FBC7A4B261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E96A0E1-8690-47FC-934D-4AAF8840EF6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6444AE7-9207-41A6-AE77-F013A0D46D47}"/>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3661F093-A09A-477D-B775-7C26D795064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3AE8DB-DCCE-4F4B-AC7C-E5870AB1CDB2}"/>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340895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1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8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AB2F2-25AF-42E6-ABB5-298E3F78897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1BDFDB8-E9DA-4E95-B7FC-A0406DFBF19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D728DB3-E9AD-4FBE-90AB-0319081D95AE}"/>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5DF44D6E-CC33-47BE-8873-3C38B484B85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572A31-1986-4569-91DE-2B6623DB0C2B}"/>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190793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9662-4E6E-42C5-9C10-29EEA3A3286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26A351E-61EC-46CD-A2F1-6B9BCD9BE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58E2241-BD6F-4F71-9321-7C49975CB2A0}"/>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78D26B45-354D-49C7-8C90-B538EAF49EA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2EBB313-3AA3-45F0-BB47-3B5BCBEB514E}"/>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30671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DE8D1-5B44-4DC8-8154-571C98CB776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7C8B6FD-C6FA-4395-B116-4DBEB603F7E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4D5F3DC-2F12-404B-8A96-69F28312E06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4C310BB-FA9B-47DD-B566-D4CDEB6381A0}"/>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6" name="Espaço Reservado para Rodapé 5">
            <a:extLst>
              <a:ext uri="{FF2B5EF4-FFF2-40B4-BE49-F238E27FC236}">
                <a16:creationId xmlns:a16="http://schemas.microsoft.com/office/drawing/2014/main" id="{AE43EB60-E7EB-4CEC-B141-2BA1AD3273F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FF72F1-42E9-49A3-84A9-07B0F987465B}"/>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77529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7C9D50-E42E-4C9D-9442-55AE8DE3F726}"/>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A4244F4-3978-4B71-8B94-049CA7F0B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FAE2E28-1E68-478E-A211-AB483705488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5CEDA5B-95B0-4AD8-9574-D6B8DA622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994C14D-3491-40AE-930B-9DF74F016AE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DAAE551-7D69-484E-BCF2-0A42B3A3A518}"/>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8" name="Espaço Reservado para Rodapé 7">
            <a:extLst>
              <a:ext uri="{FF2B5EF4-FFF2-40B4-BE49-F238E27FC236}">
                <a16:creationId xmlns:a16="http://schemas.microsoft.com/office/drawing/2014/main" id="{72B02FF8-0847-491B-81C9-8F5708E89BC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130C2A2-A506-47DA-A689-5A72849F5E6E}"/>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349914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46FB1-7F47-4920-BB18-AD1A9D40E1F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D03E6BF-BA46-46D4-8706-A46902DDD7C0}"/>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4" name="Espaço Reservado para Rodapé 3">
            <a:extLst>
              <a:ext uri="{FF2B5EF4-FFF2-40B4-BE49-F238E27FC236}">
                <a16:creationId xmlns:a16="http://schemas.microsoft.com/office/drawing/2014/main" id="{A11FC5CB-0F9A-4352-BE57-4A464C4498B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CCB5860-8FDF-4F6D-B8CD-96E0F0F829CF}"/>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213007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D7B3216-531F-42BB-BA41-86521B66CF0D}"/>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3" name="Espaço Reservado para Rodapé 2">
            <a:extLst>
              <a:ext uri="{FF2B5EF4-FFF2-40B4-BE49-F238E27FC236}">
                <a16:creationId xmlns:a16="http://schemas.microsoft.com/office/drawing/2014/main" id="{D05C6F16-F1AC-4D47-8B41-9772AFD1436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B3AF985-22F1-47A7-87FC-207CE60D2312}"/>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145910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85861A-52F2-463F-A493-78705A51C9F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4C612FB-FC04-4656-82C3-924A65B08D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0DD1014-CC20-4D04-85E1-49BB23547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70E9A86-BC3C-4A99-BAFD-8B7386540308}"/>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6" name="Espaço Reservado para Rodapé 5">
            <a:extLst>
              <a:ext uri="{FF2B5EF4-FFF2-40B4-BE49-F238E27FC236}">
                <a16:creationId xmlns:a16="http://schemas.microsoft.com/office/drawing/2014/main" id="{E8971651-0B3C-4017-B986-9F636573275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AE74D05-7B3E-48F6-9CF8-17D961ABB293}"/>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5462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68D30-0F04-4CAF-9033-620E1A22C4A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BF9F67B-955E-4E7B-A0A2-1D6AD2F6E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2A8912D-A55C-4EB0-8818-5E2FB8252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6BA402E-6FB8-4982-B2D3-77A7688899C2}"/>
              </a:ext>
            </a:extLst>
          </p:cNvPr>
          <p:cNvSpPr>
            <a:spLocks noGrp="1"/>
          </p:cNvSpPr>
          <p:nvPr>
            <p:ph type="dt" sz="half" idx="10"/>
          </p:nvPr>
        </p:nvSpPr>
        <p:spPr/>
        <p:txBody>
          <a:bodyPr/>
          <a:lstStyle/>
          <a:p>
            <a:fld id="{EF0B41E4-B4A3-49AA-9955-2EE370AC692D}" type="datetimeFigureOut">
              <a:rPr lang="pt-BR" smtClean="0"/>
              <a:t>26/12/2020</a:t>
            </a:fld>
            <a:endParaRPr lang="pt-BR"/>
          </a:p>
        </p:txBody>
      </p:sp>
      <p:sp>
        <p:nvSpPr>
          <p:cNvPr id="6" name="Espaço Reservado para Rodapé 5">
            <a:extLst>
              <a:ext uri="{FF2B5EF4-FFF2-40B4-BE49-F238E27FC236}">
                <a16:creationId xmlns:a16="http://schemas.microsoft.com/office/drawing/2014/main" id="{F679DB18-256A-4CE3-AFB6-76EFF02EC55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32EB6C9-564C-43CA-A341-FE7B4F7E3430}"/>
              </a:ext>
            </a:extLst>
          </p:cNvPr>
          <p:cNvSpPr>
            <a:spLocks noGrp="1"/>
          </p:cNvSpPr>
          <p:nvPr>
            <p:ph type="sldNum" sz="quarter" idx="12"/>
          </p:nvPr>
        </p:nvSpPr>
        <p:spPr/>
        <p:txBody>
          <a:bodyPr/>
          <a:lstStyle/>
          <a:p>
            <a:fld id="{FF3B4F78-D9D5-4062-9AFA-CB5532ADE7F9}" type="slidenum">
              <a:rPr lang="pt-BR" smtClean="0"/>
              <a:t>‹#›</a:t>
            </a:fld>
            <a:endParaRPr lang="pt-BR"/>
          </a:p>
        </p:txBody>
      </p:sp>
    </p:spTree>
    <p:extLst>
      <p:ext uri="{BB962C8B-B14F-4D97-AF65-F5344CB8AC3E}">
        <p14:creationId xmlns:p14="http://schemas.microsoft.com/office/powerpoint/2010/main" val="252679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0BED23E-F356-468F-B1D9-0A16B218D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44F6B61-F8AD-43E5-9AE7-AA1F7DD30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B16A452-802B-4212-B753-9750192CF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B41E4-B4A3-49AA-9955-2EE370AC692D}" type="datetimeFigureOut">
              <a:rPr lang="pt-BR" smtClean="0"/>
              <a:t>26/12/2020</a:t>
            </a:fld>
            <a:endParaRPr lang="pt-BR"/>
          </a:p>
        </p:txBody>
      </p:sp>
      <p:sp>
        <p:nvSpPr>
          <p:cNvPr id="5" name="Espaço Reservado para Rodapé 4">
            <a:extLst>
              <a:ext uri="{FF2B5EF4-FFF2-40B4-BE49-F238E27FC236}">
                <a16:creationId xmlns:a16="http://schemas.microsoft.com/office/drawing/2014/main" id="{9DD80852-E377-416A-BC04-BE617E6D9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3CC8297-06BF-4A88-A382-D3D8DE107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B4F78-D9D5-4062-9AFA-CB5532ADE7F9}" type="slidenum">
              <a:rPr lang="pt-BR" smtClean="0"/>
              <a:t>‹#›</a:t>
            </a:fld>
            <a:endParaRPr lang="pt-BR"/>
          </a:p>
        </p:txBody>
      </p:sp>
    </p:spTree>
    <p:extLst>
      <p:ext uri="{BB962C8B-B14F-4D97-AF65-F5344CB8AC3E}">
        <p14:creationId xmlns:p14="http://schemas.microsoft.com/office/powerpoint/2010/main" val="41601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A334406-44C3-429B-8E6F-C6A4058CCAE6}"/>
              </a:ext>
            </a:extLst>
          </p:cNvPr>
          <p:cNvSpPr/>
          <p:nvPr/>
        </p:nvSpPr>
        <p:spPr>
          <a:xfrm>
            <a:off x="251790" y="167524"/>
            <a:ext cx="11767931" cy="648506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69D6DA92-272C-4997-8C72-901405DF41D1}"/>
              </a:ext>
            </a:extLst>
          </p:cNvPr>
          <p:cNvGrpSpPr/>
          <p:nvPr/>
        </p:nvGrpSpPr>
        <p:grpSpPr>
          <a:xfrm>
            <a:off x="599890" y="4961543"/>
            <a:ext cx="8416787" cy="1046862"/>
            <a:chOff x="675861" y="4946787"/>
            <a:chExt cx="10840278" cy="1046862"/>
          </a:xfrm>
        </p:grpSpPr>
        <p:sp>
          <p:nvSpPr>
            <p:cNvPr id="7" name="CaixaDeTexto 6">
              <a:extLst>
                <a:ext uri="{FF2B5EF4-FFF2-40B4-BE49-F238E27FC236}">
                  <a16:creationId xmlns:a16="http://schemas.microsoft.com/office/drawing/2014/main" id="{E8CF1AF5-18D6-4A09-BD8D-AD42F9692A29}"/>
                </a:ext>
              </a:extLst>
            </p:cNvPr>
            <p:cNvSpPr txBox="1"/>
            <p:nvPr/>
          </p:nvSpPr>
          <p:spPr>
            <a:xfrm>
              <a:off x="675861" y="4946787"/>
              <a:ext cx="10840278" cy="646331"/>
            </a:xfrm>
            <a:prstGeom prst="rect">
              <a:avLst/>
            </a:prstGeom>
            <a:noFill/>
          </p:spPr>
          <p:txBody>
            <a:bodyPr wrap="square" rtlCol="0">
              <a:spAutoFit/>
            </a:bodyPr>
            <a:lstStyle/>
            <a:p>
              <a:r>
                <a:rPr lang="pt-BR" sz="3600" b="1" dirty="0">
                  <a:solidFill>
                    <a:schemeClr val="tx1">
                      <a:lumMod val="65000"/>
                      <a:lumOff val="35000"/>
                    </a:schemeClr>
                  </a:solidFill>
                </a:rPr>
                <a:t>Sideral do Brasil Mineração</a:t>
              </a:r>
            </a:p>
          </p:txBody>
        </p:sp>
        <p:sp>
          <p:nvSpPr>
            <p:cNvPr id="11" name="CaixaDeTexto 10">
              <a:extLst>
                <a:ext uri="{FF2B5EF4-FFF2-40B4-BE49-F238E27FC236}">
                  <a16:creationId xmlns:a16="http://schemas.microsoft.com/office/drawing/2014/main" id="{C1D7B018-9F5D-4E26-AC91-8CAC7E72B2CC}"/>
                </a:ext>
              </a:extLst>
            </p:cNvPr>
            <p:cNvSpPr txBox="1"/>
            <p:nvPr/>
          </p:nvSpPr>
          <p:spPr>
            <a:xfrm>
              <a:off x="675861" y="5531984"/>
              <a:ext cx="9856388" cy="461665"/>
            </a:xfrm>
            <a:prstGeom prst="rect">
              <a:avLst/>
            </a:prstGeom>
            <a:noFill/>
          </p:spPr>
          <p:txBody>
            <a:bodyPr wrap="square" rtlCol="0">
              <a:spAutoFit/>
            </a:bodyPr>
            <a:lstStyle/>
            <a:p>
              <a:r>
                <a:rPr lang="pt-BR" sz="2400" i="1" dirty="0"/>
                <a:t>The </a:t>
              </a:r>
              <a:r>
                <a:rPr lang="pt-BR" sz="2400" i="1" dirty="0" err="1"/>
                <a:t>largest</a:t>
              </a:r>
              <a:r>
                <a:rPr lang="pt-BR" sz="2400" i="1" dirty="0"/>
                <a:t> </a:t>
              </a:r>
              <a:r>
                <a:rPr lang="pt-BR" sz="2400" i="1" dirty="0" err="1"/>
                <a:t>iron</a:t>
              </a:r>
              <a:r>
                <a:rPr lang="pt-BR" sz="2400" i="1" dirty="0"/>
                <a:t> ore mine in Tocantins/Br</a:t>
              </a:r>
            </a:p>
          </p:txBody>
        </p:sp>
      </p:grpSp>
      <p:grpSp>
        <p:nvGrpSpPr>
          <p:cNvPr id="12" name="Agrupar 11">
            <a:extLst>
              <a:ext uri="{FF2B5EF4-FFF2-40B4-BE49-F238E27FC236}">
                <a16:creationId xmlns:a16="http://schemas.microsoft.com/office/drawing/2014/main" id="{875BB793-2840-4E13-87CD-22716A627754}"/>
              </a:ext>
            </a:extLst>
          </p:cNvPr>
          <p:cNvGrpSpPr/>
          <p:nvPr/>
        </p:nvGrpSpPr>
        <p:grpSpPr>
          <a:xfrm>
            <a:off x="326814" y="205408"/>
            <a:ext cx="11555522" cy="4297313"/>
            <a:chOff x="20" y="10"/>
            <a:chExt cx="12191982" cy="6857990"/>
          </a:xfrm>
        </p:grpSpPr>
        <p:pic>
          <p:nvPicPr>
            <p:cNvPr id="4" name="Imagem 3" descr="Vista de uma montanha&#10;&#10;Descrição gerada automaticamente">
              <a:extLst>
                <a:ext uri="{FF2B5EF4-FFF2-40B4-BE49-F238E27FC236}">
                  <a16:creationId xmlns:a16="http://schemas.microsoft.com/office/drawing/2014/main" id="{F8D2043E-77FC-4149-97B3-B22BC8E8C862}"/>
                </a:ext>
              </a:extLst>
            </p:cNvPr>
            <p:cNvPicPr>
              <a:picLocks noChangeAspect="1"/>
            </p:cNvPicPr>
            <p:nvPr/>
          </p:nvPicPr>
          <p:blipFill rotWithShape="1">
            <a:blip r:embed="rId2">
              <a:extLst>
                <a:ext uri="{28A0092B-C50C-407E-A947-70E740481C1C}">
                  <a14:useLocalDpi xmlns:a14="http://schemas.microsoft.com/office/drawing/2010/main" val="0"/>
                </a:ext>
              </a:extLst>
            </a:blip>
            <a:srcRect t="14471"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8" name="Imagem 7" descr="Uma imagem contendo natureza, mesa&#10;&#10;Descrição gerada automaticamente">
              <a:extLst>
                <a:ext uri="{FF2B5EF4-FFF2-40B4-BE49-F238E27FC236}">
                  <a16:creationId xmlns:a16="http://schemas.microsoft.com/office/drawing/2014/main" id="{22C3A6CD-276C-4D94-9D79-7970A9D6D083}"/>
                </a:ext>
              </a:extLst>
            </p:cNvPr>
            <p:cNvPicPr>
              <a:picLocks noChangeAspect="1"/>
            </p:cNvPicPr>
            <p:nvPr/>
          </p:nvPicPr>
          <p:blipFill rotWithShape="1">
            <a:blip r:embed="rId3">
              <a:extLst>
                <a:ext uri="{28A0092B-C50C-407E-A947-70E740481C1C}">
                  <a14:useLocalDpi xmlns:a14="http://schemas.microsoft.com/office/drawing/2010/main" val="0"/>
                </a:ext>
              </a:extLst>
            </a:blip>
            <a:srcRect r="358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9" name="Imagem 8" descr="Mão de pessoa&#10;&#10;Descrição gerada automaticamente">
              <a:extLst>
                <a:ext uri="{FF2B5EF4-FFF2-40B4-BE49-F238E27FC236}">
                  <a16:creationId xmlns:a16="http://schemas.microsoft.com/office/drawing/2014/main" id="{23F255A6-C331-413D-8491-662A5AB0C239}"/>
                </a:ext>
              </a:extLst>
            </p:cNvPr>
            <p:cNvPicPr>
              <a:picLocks noChangeAspect="1"/>
            </p:cNvPicPr>
            <p:nvPr/>
          </p:nvPicPr>
          <p:blipFill rotWithShape="1">
            <a:blip r:embed="rId4">
              <a:extLst>
                <a:ext uri="{28A0092B-C50C-407E-A947-70E740481C1C}">
                  <a14:useLocalDpi xmlns:a14="http://schemas.microsoft.com/office/drawing/2010/main" val="0"/>
                </a:ext>
              </a:extLst>
            </a:blip>
            <a:srcRect r="17945"/>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grpSp>
      <p:sp>
        <p:nvSpPr>
          <p:cNvPr id="13" name="Rectangle 7">
            <a:extLst>
              <a:ext uri="{FF2B5EF4-FFF2-40B4-BE49-F238E27FC236}">
                <a16:creationId xmlns:a16="http://schemas.microsoft.com/office/drawing/2014/main" id="{3E39B110-E2E5-45CC-B99A-2891F0A2CA06}"/>
              </a:ext>
            </a:extLst>
          </p:cNvPr>
          <p:cNvSpPr/>
          <p:nvPr/>
        </p:nvSpPr>
        <p:spPr>
          <a:xfrm>
            <a:off x="449044" y="460707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8">
            <a:extLst>
              <a:ext uri="{FF2B5EF4-FFF2-40B4-BE49-F238E27FC236}">
                <a16:creationId xmlns:a16="http://schemas.microsoft.com/office/drawing/2014/main" id="{BA087C87-5074-4DFF-87C9-1B037907B56E}"/>
              </a:ext>
            </a:extLst>
          </p:cNvPr>
          <p:cNvSpPr/>
          <p:nvPr/>
        </p:nvSpPr>
        <p:spPr>
          <a:xfrm>
            <a:off x="8044657" y="460351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9">
            <a:extLst>
              <a:ext uri="{FF2B5EF4-FFF2-40B4-BE49-F238E27FC236}">
                <a16:creationId xmlns:a16="http://schemas.microsoft.com/office/drawing/2014/main" id="{9AC787C1-EFF5-411F-8855-2A9386402EB3}"/>
              </a:ext>
            </a:extLst>
          </p:cNvPr>
          <p:cNvSpPr/>
          <p:nvPr/>
        </p:nvSpPr>
        <p:spPr>
          <a:xfrm>
            <a:off x="4244340" y="4607070"/>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079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396">
            <a:extLst>
              <a:ext uri="{FF2B5EF4-FFF2-40B4-BE49-F238E27FC236}">
                <a16:creationId xmlns:a16="http://schemas.microsoft.com/office/drawing/2014/main" id="{A467462A-A2ED-4071-BC8E-79122973BB1D}"/>
              </a:ext>
            </a:extLst>
          </p:cNvPr>
          <p:cNvSpPr txBox="1">
            <a:spLocks noChangeArrowheads="1"/>
          </p:cNvSpPr>
          <p:nvPr/>
        </p:nvSpPr>
        <p:spPr bwMode="auto">
          <a:xfrm>
            <a:off x="385562" y="97047"/>
            <a:ext cx="11466127" cy="848950"/>
          </a:xfrm>
          <a:prstGeom prst="rect">
            <a:avLst/>
          </a:prstGeom>
          <a:noFill/>
          <a:ln>
            <a:noFill/>
          </a:ln>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a:spcBef>
                <a:spcPts val="450"/>
              </a:spcBef>
              <a:defRPr/>
            </a:pPr>
            <a:r>
              <a:rPr lang="en-US" sz="2250" b="1" dirty="0">
                <a:solidFill>
                  <a:schemeClr val="tx1">
                    <a:lumMod val="65000"/>
                    <a:lumOff val="35000"/>
                  </a:schemeClr>
                </a:solidFill>
              </a:rPr>
              <a:t>The next major iron ore producer pole in Brazil
</a:t>
            </a:r>
            <a:endParaRPr lang="pt-BR" altLang="pt-BR" sz="2250" b="1" dirty="0">
              <a:solidFill>
                <a:schemeClr val="tx1">
                  <a:lumMod val="65000"/>
                  <a:lumOff val="35000"/>
                </a:schemeClr>
              </a:solidFill>
            </a:endParaRPr>
          </a:p>
        </p:txBody>
      </p:sp>
      <p:sp>
        <p:nvSpPr>
          <p:cNvPr id="7" name="CaixaDeTexto 6">
            <a:extLst>
              <a:ext uri="{FF2B5EF4-FFF2-40B4-BE49-F238E27FC236}">
                <a16:creationId xmlns:a16="http://schemas.microsoft.com/office/drawing/2014/main" id="{BB355940-9834-4288-ABAD-15A5302229F2}"/>
              </a:ext>
            </a:extLst>
          </p:cNvPr>
          <p:cNvSpPr txBox="1"/>
          <p:nvPr/>
        </p:nvSpPr>
        <p:spPr>
          <a:xfrm>
            <a:off x="3194612" y="622670"/>
            <a:ext cx="8827741" cy="6206635"/>
          </a:xfrm>
          <a:prstGeom prst="rect">
            <a:avLst/>
          </a:prstGeom>
          <a:noFill/>
        </p:spPr>
        <p:txBody>
          <a:bodyPr wrap="square">
            <a:spAutoFit/>
          </a:bodyPr>
          <a:lstStyle/>
          <a:p>
            <a:pPr marL="342900" marR="0" lvl="0" indent="-342900" algn="just" fontAlgn="base">
              <a:lnSpc>
                <a:spcPct val="150000"/>
              </a:lnSpc>
              <a:spcBef>
                <a:spcPts val="600"/>
              </a:spcBef>
              <a:spcAft>
                <a:spcPts val="600"/>
              </a:spcAft>
              <a:buClrTx/>
              <a:buSzTx/>
              <a:buFont typeface="Wingdings" panose="05000000000000000000" pitchFamily="2" charset="2"/>
              <a:buChar char="ü"/>
              <a:tabLst/>
              <a:defRPr/>
            </a:pPr>
            <a:r>
              <a:rPr lang="en-US" altLang="pt-BR" sz="1850" dirty="0">
                <a:solidFill>
                  <a:schemeClr val="tx1">
                    <a:lumMod val="65000"/>
                    <a:lumOff val="35000"/>
                  </a:schemeClr>
                </a:solidFill>
                <a:latin typeface="Arial" panose="020B0604020202020204" pitchFamily="34" charset="0"/>
                <a:ea typeface="MS PGothic" panose="020B0600070205080204" pitchFamily="34" charset="-128"/>
              </a:rPr>
              <a:t>Supplier has the largest Iron Ore Mine in the State of Tocantins. It also has Manganese ore and Gold;
The Iron Ore mine has all concessions, active requirements with ANM(National Mining Agency), former DNPM, Exploration License, Environmental License and Operational License;
The MFe mine area is 40,000ha with active requirements and is located 30km from the North-South Railway;
The Mine has the potential to be one of the best Fe mines in the world due to its high Fe content, Low extraction cost (Rich and shallow ore), Granulometry, Optimal Logistic Flow and Estimated Large Volume;
Currently the ore exploited is at 63%Fe however, mean analysis targets of 66%Fe with very low contaminant levels have already been found, showing the potential to be one of the best ores in the world.</a:t>
            </a:r>
            <a:endParaRPr kumimoji="0" lang="pt-BR" altLang="pt-BR" sz="1850" b="0" i="0" u="none" strike="noStrike" cap="none" normalizeH="0" baseline="0" dirty="0">
              <a:ln>
                <a:noFill/>
              </a:ln>
              <a:solidFill>
                <a:schemeClr val="tx1"/>
              </a:solidFill>
              <a:effectLst/>
              <a:latin typeface="Arial" panose="020B0604020202020204" pitchFamily="34" charset="0"/>
            </a:endParaRPr>
          </a:p>
        </p:txBody>
      </p:sp>
      <p:grpSp>
        <p:nvGrpSpPr>
          <p:cNvPr id="4" name="Agrupar 3">
            <a:extLst>
              <a:ext uri="{FF2B5EF4-FFF2-40B4-BE49-F238E27FC236}">
                <a16:creationId xmlns:a16="http://schemas.microsoft.com/office/drawing/2014/main" id="{BC5A59E4-4CE7-40B7-953D-C25656E144B8}"/>
              </a:ext>
            </a:extLst>
          </p:cNvPr>
          <p:cNvGrpSpPr/>
          <p:nvPr/>
        </p:nvGrpSpPr>
        <p:grpSpPr>
          <a:xfrm>
            <a:off x="169646" y="879675"/>
            <a:ext cx="2953590" cy="5814531"/>
            <a:chOff x="88621" y="891250"/>
            <a:chExt cx="2953590" cy="5814531"/>
          </a:xfrm>
        </p:grpSpPr>
        <p:pic>
          <p:nvPicPr>
            <p:cNvPr id="9" name="Imagem 8" descr="Uma imagem contendo rocha, rochoso, ao ar livre, em pé&#10;&#10;Descrição gerada automaticamente">
              <a:extLst>
                <a:ext uri="{FF2B5EF4-FFF2-40B4-BE49-F238E27FC236}">
                  <a16:creationId xmlns:a16="http://schemas.microsoft.com/office/drawing/2014/main" id="{27EA29DA-F6A1-4DE1-A67C-89EB65A28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6" y="2820945"/>
              <a:ext cx="2942015" cy="182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m 10" descr="Uma imagem contendo rocha, tijolo&#10;&#10;Descrição gerada automaticamente">
              <a:extLst>
                <a:ext uri="{FF2B5EF4-FFF2-40B4-BE49-F238E27FC236}">
                  <a16:creationId xmlns:a16="http://schemas.microsoft.com/office/drawing/2014/main" id="{4300456B-1A5D-42F1-9869-D5E7E7B87A3A}"/>
                </a:ext>
              </a:extLst>
            </p:cNvPr>
            <p:cNvPicPr>
              <a:picLocks noChangeAspect="1"/>
            </p:cNvPicPr>
            <p:nvPr/>
          </p:nvPicPr>
          <p:blipFill rotWithShape="1">
            <a:blip r:embed="rId3">
              <a:extLst>
                <a:ext uri="{28A0092B-C50C-407E-A947-70E740481C1C}">
                  <a14:useLocalDpi xmlns:a14="http://schemas.microsoft.com/office/drawing/2010/main" val="0"/>
                </a:ext>
              </a:extLst>
            </a:blip>
            <a:srcRect t="28354" b="21519"/>
            <a:stretch/>
          </p:blipFill>
          <p:spPr>
            <a:xfrm>
              <a:off x="88621" y="4756119"/>
              <a:ext cx="2942015" cy="1949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m 12" descr="Montanha com pedras e árvores ao fundo&#10;&#10;Descrição gerada automaticamente">
              <a:extLst>
                <a:ext uri="{FF2B5EF4-FFF2-40B4-BE49-F238E27FC236}">
                  <a16:creationId xmlns:a16="http://schemas.microsoft.com/office/drawing/2014/main" id="{DF0B2357-5254-44D3-AA65-BBC97C3AB438}"/>
                </a:ext>
              </a:extLst>
            </p:cNvPr>
            <p:cNvPicPr>
              <a:picLocks noChangeAspect="1"/>
            </p:cNvPicPr>
            <p:nvPr/>
          </p:nvPicPr>
          <p:blipFill rotWithShape="1">
            <a:blip r:embed="rId4">
              <a:extLst>
                <a:ext uri="{28A0092B-C50C-407E-A947-70E740481C1C}">
                  <a14:useLocalDpi xmlns:a14="http://schemas.microsoft.com/office/drawing/2010/main" val="0"/>
                </a:ext>
              </a:extLst>
            </a:blip>
            <a:srcRect t="32911" b="25233"/>
            <a:stretch/>
          </p:blipFill>
          <p:spPr>
            <a:xfrm>
              <a:off x="100196" y="891250"/>
              <a:ext cx="2874498" cy="182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 name="Rectangle 7">
            <a:extLst>
              <a:ext uri="{FF2B5EF4-FFF2-40B4-BE49-F238E27FC236}">
                <a16:creationId xmlns:a16="http://schemas.microsoft.com/office/drawing/2014/main" id="{79509814-6DC3-4D3C-A3E9-416C00F73AE0}"/>
              </a:ext>
            </a:extLst>
          </p:cNvPr>
          <p:cNvSpPr/>
          <p:nvPr/>
        </p:nvSpPr>
        <p:spPr>
          <a:xfrm>
            <a:off x="385562" y="59082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8">
            <a:extLst>
              <a:ext uri="{FF2B5EF4-FFF2-40B4-BE49-F238E27FC236}">
                <a16:creationId xmlns:a16="http://schemas.microsoft.com/office/drawing/2014/main" id="{7F8E1714-E7D3-405F-B149-546BA6DA43AB}"/>
              </a:ext>
            </a:extLst>
          </p:cNvPr>
          <p:cNvSpPr/>
          <p:nvPr/>
        </p:nvSpPr>
        <p:spPr>
          <a:xfrm>
            <a:off x="7981175" y="587264"/>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9">
            <a:extLst>
              <a:ext uri="{FF2B5EF4-FFF2-40B4-BE49-F238E27FC236}">
                <a16:creationId xmlns:a16="http://schemas.microsoft.com/office/drawing/2014/main" id="{42E590FA-2447-4AB5-8CB4-465847154FB4}"/>
              </a:ext>
            </a:extLst>
          </p:cNvPr>
          <p:cNvSpPr/>
          <p:nvPr/>
        </p:nvSpPr>
        <p:spPr>
          <a:xfrm>
            <a:off x="4180858" y="59082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4797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396">
            <a:extLst>
              <a:ext uri="{FF2B5EF4-FFF2-40B4-BE49-F238E27FC236}">
                <a16:creationId xmlns:a16="http://schemas.microsoft.com/office/drawing/2014/main" id="{4B616A85-EB32-4625-8BB7-2D89F5B1798B}"/>
              </a:ext>
            </a:extLst>
          </p:cNvPr>
          <p:cNvSpPr txBox="1">
            <a:spLocks noChangeArrowheads="1"/>
          </p:cNvSpPr>
          <p:nvPr/>
        </p:nvSpPr>
        <p:spPr bwMode="auto">
          <a:xfrm>
            <a:off x="385562" y="97047"/>
            <a:ext cx="10756049" cy="879728"/>
          </a:xfrm>
          <a:prstGeom prst="rect">
            <a:avLst/>
          </a:prstGeom>
          <a:noFill/>
          <a:ln>
            <a:noFill/>
          </a:ln>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a:spcBef>
                <a:spcPts val="450"/>
              </a:spcBef>
              <a:defRPr/>
            </a:pPr>
            <a:r>
              <a:rPr lang="en-US" sz="2350" b="1" dirty="0">
                <a:solidFill>
                  <a:schemeClr val="tx1">
                    <a:lumMod val="65000"/>
                    <a:lumOff val="35000"/>
                  </a:schemeClr>
                </a:solidFill>
              </a:rPr>
              <a:t>On the side of the Railway and 100% dry mining
</a:t>
            </a:r>
            <a:endParaRPr lang="pt-BR" altLang="pt-BR" sz="2350" b="1" dirty="0">
              <a:solidFill>
                <a:schemeClr val="tx1">
                  <a:lumMod val="65000"/>
                  <a:lumOff val="35000"/>
                </a:schemeClr>
              </a:solidFill>
            </a:endParaRPr>
          </a:p>
        </p:txBody>
      </p:sp>
      <p:pic>
        <p:nvPicPr>
          <p:cNvPr id="11" name="Imagem 10">
            <a:extLst>
              <a:ext uri="{FF2B5EF4-FFF2-40B4-BE49-F238E27FC236}">
                <a16:creationId xmlns:a16="http://schemas.microsoft.com/office/drawing/2014/main" id="{8650D7F3-04E1-4C45-A82A-32AF4C027BB5}"/>
              </a:ext>
            </a:extLst>
          </p:cNvPr>
          <p:cNvPicPr>
            <a:picLocks noChangeAspect="1"/>
          </p:cNvPicPr>
          <p:nvPr/>
        </p:nvPicPr>
        <p:blipFill rotWithShape="1">
          <a:blip r:embed="rId2"/>
          <a:srcRect l="3162" t="10970" r="3162" b="3629"/>
          <a:stretch/>
        </p:blipFill>
        <p:spPr>
          <a:xfrm>
            <a:off x="6103232" y="3602569"/>
            <a:ext cx="5768271" cy="2726501"/>
          </a:xfrm>
          <a:prstGeom prst="rect">
            <a:avLst/>
          </a:prstGeom>
        </p:spPr>
      </p:pic>
      <p:pic>
        <p:nvPicPr>
          <p:cNvPr id="14" name="Imagem 13">
            <a:extLst>
              <a:ext uri="{FF2B5EF4-FFF2-40B4-BE49-F238E27FC236}">
                <a16:creationId xmlns:a16="http://schemas.microsoft.com/office/drawing/2014/main" id="{0962FB3F-D86E-4FD4-888B-E216C4B718A2}"/>
              </a:ext>
            </a:extLst>
          </p:cNvPr>
          <p:cNvPicPr>
            <a:picLocks noChangeAspect="1"/>
          </p:cNvPicPr>
          <p:nvPr/>
        </p:nvPicPr>
        <p:blipFill rotWithShape="1">
          <a:blip r:embed="rId3"/>
          <a:srcRect l="42062" t="11857" r="14462" b="15738"/>
          <a:stretch/>
        </p:blipFill>
        <p:spPr>
          <a:xfrm>
            <a:off x="385562" y="1079293"/>
            <a:ext cx="5494116" cy="5146842"/>
          </a:xfrm>
          <a:prstGeom prst="rect">
            <a:avLst/>
          </a:prstGeom>
        </p:spPr>
      </p:pic>
      <p:pic>
        <p:nvPicPr>
          <p:cNvPr id="40" name="Imagem 39">
            <a:extLst>
              <a:ext uri="{FF2B5EF4-FFF2-40B4-BE49-F238E27FC236}">
                <a16:creationId xmlns:a16="http://schemas.microsoft.com/office/drawing/2014/main" id="{8751CE67-1800-4B26-80AD-D4FBCE17EC88}"/>
              </a:ext>
            </a:extLst>
          </p:cNvPr>
          <p:cNvPicPr>
            <a:picLocks noChangeAspect="1"/>
          </p:cNvPicPr>
          <p:nvPr/>
        </p:nvPicPr>
        <p:blipFill rotWithShape="1">
          <a:blip r:embed="rId4"/>
          <a:srcRect l="1519" t="3262" r="1930" b="3262"/>
          <a:stretch/>
        </p:blipFill>
        <p:spPr>
          <a:xfrm>
            <a:off x="6103232" y="1103668"/>
            <a:ext cx="3227631" cy="2236803"/>
          </a:xfrm>
          <a:prstGeom prst="rect">
            <a:avLst/>
          </a:prstGeom>
        </p:spPr>
      </p:pic>
      <p:sp>
        <p:nvSpPr>
          <p:cNvPr id="42" name="Retângulo 41">
            <a:extLst>
              <a:ext uri="{FF2B5EF4-FFF2-40B4-BE49-F238E27FC236}">
                <a16:creationId xmlns:a16="http://schemas.microsoft.com/office/drawing/2014/main" id="{785C7D64-6F56-4D03-B0ED-F412114E0094}"/>
              </a:ext>
            </a:extLst>
          </p:cNvPr>
          <p:cNvSpPr/>
          <p:nvPr/>
        </p:nvSpPr>
        <p:spPr>
          <a:xfrm>
            <a:off x="2168063" y="2757616"/>
            <a:ext cx="173620" cy="1620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4" name="Conector reto 43">
            <a:extLst>
              <a:ext uri="{FF2B5EF4-FFF2-40B4-BE49-F238E27FC236}">
                <a16:creationId xmlns:a16="http://schemas.microsoft.com/office/drawing/2014/main" id="{A2557402-25A8-467D-A062-37BD6CCD4A44}"/>
              </a:ext>
            </a:extLst>
          </p:cNvPr>
          <p:cNvCxnSpPr>
            <a:cxnSpLocks/>
            <a:stCxn id="42" idx="2"/>
          </p:cNvCxnSpPr>
          <p:nvPr/>
        </p:nvCxnSpPr>
        <p:spPr>
          <a:xfrm>
            <a:off x="2254873" y="2919661"/>
            <a:ext cx="3848359" cy="3409409"/>
          </a:xfrm>
          <a:prstGeom prst="line">
            <a:avLst/>
          </a:prstGeom>
          <a:ln w="38100">
            <a:solidFill>
              <a:srgbClr val="FF4747"/>
            </a:solidFill>
          </a:ln>
        </p:spPr>
        <p:style>
          <a:lnRef idx="1">
            <a:schemeClr val="accent2"/>
          </a:lnRef>
          <a:fillRef idx="0">
            <a:schemeClr val="accent2"/>
          </a:fillRef>
          <a:effectRef idx="0">
            <a:schemeClr val="accent2"/>
          </a:effectRef>
          <a:fontRef idx="minor">
            <a:schemeClr val="tx1"/>
          </a:fontRef>
        </p:style>
      </p:cxnSp>
      <p:cxnSp>
        <p:nvCxnSpPr>
          <p:cNvPr id="47" name="Conector reto 46">
            <a:extLst>
              <a:ext uri="{FF2B5EF4-FFF2-40B4-BE49-F238E27FC236}">
                <a16:creationId xmlns:a16="http://schemas.microsoft.com/office/drawing/2014/main" id="{E7C41241-0247-4B2D-82F1-D4EDA4944479}"/>
              </a:ext>
            </a:extLst>
          </p:cNvPr>
          <p:cNvCxnSpPr>
            <a:cxnSpLocks/>
          </p:cNvCxnSpPr>
          <p:nvPr/>
        </p:nvCxnSpPr>
        <p:spPr>
          <a:xfrm>
            <a:off x="2341683" y="2757616"/>
            <a:ext cx="3760574" cy="844953"/>
          </a:xfrm>
          <a:prstGeom prst="line">
            <a:avLst/>
          </a:prstGeom>
          <a:ln w="38100">
            <a:solidFill>
              <a:srgbClr val="FF4747"/>
            </a:solidFill>
          </a:ln>
        </p:spPr>
        <p:style>
          <a:lnRef idx="1">
            <a:schemeClr val="accent2"/>
          </a:lnRef>
          <a:fillRef idx="0">
            <a:schemeClr val="accent2"/>
          </a:fillRef>
          <a:effectRef idx="0">
            <a:schemeClr val="accent2"/>
          </a:effectRef>
          <a:fontRef idx="minor">
            <a:schemeClr val="tx1"/>
          </a:fontRef>
        </p:style>
      </p:cxnSp>
      <p:cxnSp>
        <p:nvCxnSpPr>
          <p:cNvPr id="48" name="Conector reto 47">
            <a:extLst>
              <a:ext uri="{FF2B5EF4-FFF2-40B4-BE49-F238E27FC236}">
                <a16:creationId xmlns:a16="http://schemas.microsoft.com/office/drawing/2014/main" id="{ECACE2C0-74D9-47C5-9808-825CD9061D88}"/>
              </a:ext>
            </a:extLst>
          </p:cNvPr>
          <p:cNvCxnSpPr>
            <a:cxnSpLocks/>
          </p:cNvCxnSpPr>
          <p:nvPr/>
        </p:nvCxnSpPr>
        <p:spPr>
          <a:xfrm flipH="1">
            <a:off x="8981954" y="3316096"/>
            <a:ext cx="348910" cy="11430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Conector reto 51">
            <a:extLst>
              <a:ext uri="{FF2B5EF4-FFF2-40B4-BE49-F238E27FC236}">
                <a16:creationId xmlns:a16="http://schemas.microsoft.com/office/drawing/2014/main" id="{D445725A-1279-46DD-9EBB-91141F677A31}"/>
              </a:ext>
            </a:extLst>
          </p:cNvPr>
          <p:cNvCxnSpPr>
            <a:cxnSpLocks/>
          </p:cNvCxnSpPr>
          <p:nvPr/>
        </p:nvCxnSpPr>
        <p:spPr>
          <a:xfrm>
            <a:off x="6103232" y="3340470"/>
            <a:ext cx="2519907" cy="1219955"/>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59" name="Imagem 58">
            <a:extLst>
              <a:ext uri="{FF2B5EF4-FFF2-40B4-BE49-F238E27FC236}">
                <a16:creationId xmlns:a16="http://schemas.microsoft.com/office/drawing/2014/main" id="{4CBB0BE5-8181-4F94-B8DC-E01524A8F581}"/>
              </a:ext>
            </a:extLst>
          </p:cNvPr>
          <p:cNvPicPr>
            <a:picLocks noChangeAspect="1"/>
          </p:cNvPicPr>
          <p:nvPr/>
        </p:nvPicPr>
        <p:blipFill rotWithShape="1">
          <a:blip r:embed="rId5"/>
          <a:srcRect l="5689" r="24183" b="56"/>
          <a:stretch/>
        </p:blipFill>
        <p:spPr>
          <a:xfrm>
            <a:off x="9418648" y="1090867"/>
            <a:ext cx="2452855" cy="2249603"/>
          </a:xfrm>
          <a:prstGeom prst="rect">
            <a:avLst/>
          </a:prstGeom>
        </p:spPr>
      </p:pic>
      <p:sp>
        <p:nvSpPr>
          <p:cNvPr id="2" name="Rectangle 7">
            <a:extLst>
              <a:ext uri="{FF2B5EF4-FFF2-40B4-BE49-F238E27FC236}">
                <a16:creationId xmlns:a16="http://schemas.microsoft.com/office/drawing/2014/main" id="{FA2808DD-7424-4808-AFA2-BBEB0A99F57D}"/>
              </a:ext>
            </a:extLst>
          </p:cNvPr>
          <p:cNvSpPr/>
          <p:nvPr/>
        </p:nvSpPr>
        <p:spPr>
          <a:xfrm>
            <a:off x="385562" y="59082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8">
            <a:extLst>
              <a:ext uri="{FF2B5EF4-FFF2-40B4-BE49-F238E27FC236}">
                <a16:creationId xmlns:a16="http://schemas.microsoft.com/office/drawing/2014/main" id="{4A8B0826-D864-4139-B0F7-9629810F16B8}"/>
              </a:ext>
            </a:extLst>
          </p:cNvPr>
          <p:cNvSpPr/>
          <p:nvPr/>
        </p:nvSpPr>
        <p:spPr>
          <a:xfrm>
            <a:off x="7981175" y="587264"/>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9">
            <a:extLst>
              <a:ext uri="{FF2B5EF4-FFF2-40B4-BE49-F238E27FC236}">
                <a16:creationId xmlns:a16="http://schemas.microsoft.com/office/drawing/2014/main" id="{4CCC3AC9-E1E0-4F06-91C6-9B329D148EBA}"/>
              </a:ext>
            </a:extLst>
          </p:cNvPr>
          <p:cNvSpPr/>
          <p:nvPr/>
        </p:nvSpPr>
        <p:spPr>
          <a:xfrm>
            <a:off x="4180858" y="59082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759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0BEA0-A932-4AB3-B8C6-DFF96B5FFCAA}"/>
              </a:ext>
            </a:extLst>
          </p:cNvPr>
          <p:cNvSpPr>
            <a:spLocks noGrp="1"/>
          </p:cNvSpPr>
          <p:nvPr>
            <p:ph type="title"/>
          </p:nvPr>
        </p:nvSpPr>
        <p:spPr>
          <a:xfrm>
            <a:off x="417795" y="212689"/>
            <a:ext cx="8877733" cy="1641986"/>
          </a:xfrm>
        </p:spPr>
        <p:txBody>
          <a:bodyPr>
            <a:normAutofit fontScale="90000"/>
          </a:bodyPr>
          <a:lstStyle/>
          <a:p>
            <a:r>
              <a:rPr lang="en-US" sz="3200" b="1" dirty="0">
                <a:solidFill>
                  <a:schemeClr val="tx1">
                    <a:lumMod val="65000"/>
                    <a:lumOff val="35000"/>
                  </a:schemeClr>
                </a:solidFill>
                <a:latin typeface="Arial" panose="020B0604020202020204" pitchFamily="34" charset="0"/>
                <a:ea typeface="MS PGothic" panose="020B0600070205080204" pitchFamily="34" charset="-128"/>
                <a:cs typeface="+mn-cs"/>
              </a:rPr>
              <a:t>Targets identified - 56%Fe to 66%Fe 
</a:t>
            </a:r>
            <a:r>
              <a:rPr lang="pt-BR" sz="4400" dirty="0"/>
              <a:t>
</a:t>
            </a:r>
          </a:p>
        </p:txBody>
      </p:sp>
      <p:graphicFrame>
        <p:nvGraphicFramePr>
          <p:cNvPr id="11" name="Tabela 10">
            <a:extLst>
              <a:ext uri="{FF2B5EF4-FFF2-40B4-BE49-F238E27FC236}">
                <a16:creationId xmlns:a16="http://schemas.microsoft.com/office/drawing/2014/main" id="{8CC345AC-32AD-45BE-B496-DA7860238260}"/>
              </a:ext>
            </a:extLst>
          </p:cNvPr>
          <p:cNvGraphicFramePr>
            <a:graphicFrameLocks noGrp="1"/>
          </p:cNvGraphicFramePr>
          <p:nvPr>
            <p:extLst>
              <p:ext uri="{D42A27DB-BD31-4B8C-83A1-F6EECF244321}">
                <p14:modId xmlns:p14="http://schemas.microsoft.com/office/powerpoint/2010/main" val="3646639266"/>
              </p:ext>
            </p:extLst>
          </p:nvPr>
        </p:nvGraphicFramePr>
        <p:xfrm>
          <a:off x="580010" y="1058169"/>
          <a:ext cx="10960962" cy="2622261"/>
        </p:xfrm>
        <a:graphic>
          <a:graphicData uri="http://schemas.openxmlformats.org/drawingml/2006/table">
            <a:tbl>
              <a:tblPr>
                <a:tableStyleId>{68D230F3-CF80-4859-8CE7-A43EE81993B5}</a:tableStyleId>
              </a:tblPr>
              <a:tblGrid>
                <a:gridCol w="1068619">
                  <a:extLst>
                    <a:ext uri="{9D8B030D-6E8A-4147-A177-3AD203B41FA5}">
                      <a16:colId xmlns:a16="http://schemas.microsoft.com/office/drawing/2014/main" val="2731723472"/>
                    </a:ext>
                  </a:extLst>
                </a:gridCol>
                <a:gridCol w="2259363">
                  <a:extLst>
                    <a:ext uri="{9D8B030D-6E8A-4147-A177-3AD203B41FA5}">
                      <a16:colId xmlns:a16="http://schemas.microsoft.com/office/drawing/2014/main" val="3457561179"/>
                    </a:ext>
                  </a:extLst>
                </a:gridCol>
                <a:gridCol w="946489">
                  <a:extLst>
                    <a:ext uri="{9D8B030D-6E8A-4147-A177-3AD203B41FA5}">
                      <a16:colId xmlns:a16="http://schemas.microsoft.com/office/drawing/2014/main" val="793499398"/>
                    </a:ext>
                  </a:extLst>
                </a:gridCol>
                <a:gridCol w="1038086">
                  <a:extLst>
                    <a:ext uri="{9D8B030D-6E8A-4147-A177-3AD203B41FA5}">
                      <a16:colId xmlns:a16="http://schemas.microsoft.com/office/drawing/2014/main" val="1089912495"/>
                    </a:ext>
                  </a:extLst>
                </a:gridCol>
                <a:gridCol w="946489">
                  <a:extLst>
                    <a:ext uri="{9D8B030D-6E8A-4147-A177-3AD203B41FA5}">
                      <a16:colId xmlns:a16="http://schemas.microsoft.com/office/drawing/2014/main" val="2449782339"/>
                    </a:ext>
                  </a:extLst>
                </a:gridCol>
                <a:gridCol w="946489">
                  <a:extLst>
                    <a:ext uri="{9D8B030D-6E8A-4147-A177-3AD203B41FA5}">
                      <a16:colId xmlns:a16="http://schemas.microsoft.com/office/drawing/2014/main" val="2711347867"/>
                    </a:ext>
                  </a:extLst>
                </a:gridCol>
                <a:gridCol w="1038086">
                  <a:extLst>
                    <a:ext uri="{9D8B030D-6E8A-4147-A177-3AD203B41FA5}">
                      <a16:colId xmlns:a16="http://schemas.microsoft.com/office/drawing/2014/main" val="332089442"/>
                    </a:ext>
                  </a:extLst>
                </a:gridCol>
                <a:gridCol w="946489">
                  <a:extLst>
                    <a:ext uri="{9D8B030D-6E8A-4147-A177-3AD203B41FA5}">
                      <a16:colId xmlns:a16="http://schemas.microsoft.com/office/drawing/2014/main" val="2197144612"/>
                    </a:ext>
                  </a:extLst>
                </a:gridCol>
                <a:gridCol w="1038086">
                  <a:extLst>
                    <a:ext uri="{9D8B030D-6E8A-4147-A177-3AD203B41FA5}">
                      <a16:colId xmlns:a16="http://schemas.microsoft.com/office/drawing/2014/main" val="3546348566"/>
                    </a:ext>
                  </a:extLst>
                </a:gridCol>
                <a:gridCol w="732766">
                  <a:extLst>
                    <a:ext uri="{9D8B030D-6E8A-4147-A177-3AD203B41FA5}">
                      <a16:colId xmlns:a16="http://schemas.microsoft.com/office/drawing/2014/main" val="3607599344"/>
                    </a:ext>
                  </a:extLst>
                </a:gridCol>
              </a:tblGrid>
              <a:tr h="213596">
                <a:tc gridSpan="10">
                  <a:txBody>
                    <a:bodyPr/>
                    <a:lstStyle/>
                    <a:p>
                      <a:pPr algn="ctr" fontAlgn="ctr"/>
                      <a:r>
                        <a:rPr lang="pt-BR" sz="1800" u="none" strike="noStrike" dirty="0">
                          <a:effectLst/>
                        </a:rPr>
                        <a:t>BRASIL ORE – TARGETS RESEARCH</a:t>
                      </a:r>
                      <a:endParaRPr lang="pt-BR" sz="1800" b="0" i="0" u="none" strike="noStrike" dirty="0">
                        <a:solidFill>
                          <a:srgbClr val="000000"/>
                        </a:solidFill>
                        <a:effectLst/>
                        <a:latin typeface="Times New Roman" panose="02020603050405020304" pitchFamily="18" charset="0"/>
                      </a:endParaRPr>
                    </a:p>
                  </a:txBody>
                  <a:tcPr marL="7477" marR="7477" marT="7477" marB="0" anchor="ct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516806954"/>
                  </a:ext>
                </a:extLst>
              </a:tr>
              <a:tr h="192414">
                <a:tc gridSpan="2">
                  <a:txBody>
                    <a:bodyPr/>
                    <a:lstStyle/>
                    <a:p>
                      <a:pPr algn="ctr" fontAlgn="t"/>
                      <a:r>
                        <a:rPr lang="pt-BR" sz="1800" u="none" strike="noStrike" kern="1200" dirty="0" err="1">
                          <a:solidFill>
                            <a:schemeClr val="tx1"/>
                          </a:solidFill>
                          <a:effectLst/>
                          <a:latin typeface="+mn-lt"/>
                          <a:ea typeface="+mn-ea"/>
                          <a:cs typeface="+mn-cs"/>
                        </a:rPr>
                        <a:t>Average</a:t>
                      </a:r>
                      <a:r>
                        <a:rPr lang="pt-BR" sz="1800" u="none" strike="noStrike" kern="1200" dirty="0">
                          <a:solidFill>
                            <a:schemeClr val="tx1"/>
                          </a:solidFill>
                          <a:effectLst/>
                          <a:latin typeface="+mn-lt"/>
                          <a:ea typeface="+mn-ea"/>
                          <a:cs typeface="+mn-cs"/>
                        </a:rPr>
                        <a:t> </a:t>
                      </a:r>
                      <a:r>
                        <a:rPr lang="pt-BR" sz="1800" u="none" strike="noStrike" kern="1200" dirty="0" err="1">
                          <a:solidFill>
                            <a:schemeClr val="tx1"/>
                          </a:solidFill>
                          <a:effectLst/>
                          <a:latin typeface="+mn-lt"/>
                          <a:ea typeface="+mn-ea"/>
                          <a:cs typeface="+mn-cs"/>
                        </a:rPr>
                        <a:t>Analysis</a:t>
                      </a:r>
                      <a:endParaRPr lang="pt-BR" sz="1800" u="none" strike="noStrike" kern="1200" dirty="0">
                        <a:solidFill>
                          <a:schemeClr val="tx1"/>
                        </a:solidFill>
                        <a:effectLst/>
                        <a:latin typeface="+mn-lt"/>
                        <a:ea typeface="+mn-ea"/>
                        <a:cs typeface="+mn-cs"/>
                      </a:endParaRPr>
                    </a:p>
                  </a:txBody>
                  <a:tcPr marL="7477" marR="7477" marT="7477" marB="0"/>
                </a:tc>
                <a:tc hMerge="1">
                  <a:txBody>
                    <a:bodyPr/>
                    <a:lstStyle/>
                    <a:p>
                      <a:endParaRPr lang="pt-BR"/>
                    </a:p>
                  </a:txBody>
                  <a:tcPr/>
                </a:tc>
                <a:tc>
                  <a:txBody>
                    <a:bodyPr/>
                    <a:lstStyle/>
                    <a:p>
                      <a:pPr algn="ctr" fontAlgn="t"/>
                      <a:r>
                        <a:rPr lang="pt-BR" sz="1100" u="none" strike="noStrike">
                          <a:effectLst/>
                        </a:rPr>
                        <a:t> </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1,99</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1,86</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61,29</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0,04</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0,39</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0,01</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6,46</a:t>
                      </a:r>
                      <a:endParaRPr lang="pt-BR" sz="1100" b="0"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2387001611"/>
                  </a:ext>
                </a:extLst>
              </a:tr>
              <a:tr h="192414">
                <a:tc>
                  <a:txBody>
                    <a:bodyPr/>
                    <a:lstStyle/>
                    <a:p>
                      <a:pPr algn="ctr" fontAlgn="t"/>
                      <a:r>
                        <a:rPr lang="pt-BR" sz="1100" u="none" strike="noStrike" dirty="0">
                          <a:effectLst/>
                        </a:rPr>
                        <a:t>Alvo</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u="none" strike="noStrike" dirty="0">
                          <a:effectLst/>
                        </a:rPr>
                        <a:t>IDENTIFICATION</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600" u="none" strike="noStrike">
                          <a:effectLst/>
                        </a:rPr>
                        <a:t>DATA</a:t>
                      </a:r>
                      <a:endParaRPr lang="pt-BR" sz="16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%SiO</a:t>
                      </a:r>
                      <a:r>
                        <a:rPr lang="pt-BR" sz="1050" u="none" strike="noStrike" dirty="0">
                          <a:effectLst/>
                        </a:rPr>
                        <a:t>2</a:t>
                      </a:r>
                      <a:endParaRPr lang="pt-BR" sz="12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%Al</a:t>
                      </a:r>
                      <a:r>
                        <a:rPr lang="pt-BR" sz="1050" u="none" strike="noStrike" dirty="0">
                          <a:effectLst/>
                        </a:rPr>
                        <a:t>2</a:t>
                      </a:r>
                      <a:r>
                        <a:rPr lang="pt-BR" sz="1100" u="none" strike="noStrike" dirty="0">
                          <a:effectLst/>
                        </a:rPr>
                        <a:t>O</a:t>
                      </a:r>
                      <a:r>
                        <a:rPr lang="pt-BR" sz="1050" u="none" strike="noStrike" dirty="0">
                          <a:effectLst/>
                        </a:rPr>
                        <a:t>3</a:t>
                      </a:r>
                      <a:endParaRPr lang="pt-BR" sz="12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%Fe</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%Mn</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%P</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%S</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%PPC</a:t>
                      </a:r>
                      <a:endParaRPr lang="pt-BR" sz="1100" b="0"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406493755"/>
                  </a:ext>
                </a:extLst>
              </a:tr>
              <a:tr h="180735">
                <a:tc>
                  <a:txBody>
                    <a:bodyPr/>
                    <a:lstStyle/>
                    <a:p>
                      <a:pPr algn="ctr" fontAlgn="t"/>
                      <a:r>
                        <a:rPr lang="pt-BR" sz="1100" b="1" u="none" strike="noStrike" dirty="0">
                          <a:effectLst/>
                        </a:rPr>
                        <a:t>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dirty="0">
                          <a:effectLst/>
                        </a:rPr>
                        <a:t>ID01 - Em Pesquisa</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dirty="0">
                          <a:effectLst/>
                        </a:rPr>
                        <a:t>04/</a:t>
                      </a:r>
                      <a:r>
                        <a:rPr lang="pt-BR" sz="1100" b="1" u="none" strike="noStrike" dirty="0" err="1">
                          <a:effectLst/>
                        </a:rPr>
                        <a:t>ago</a:t>
                      </a:r>
                      <a:r>
                        <a:rPr lang="pt-BR" sz="1100" b="1" u="none" strike="noStrike" dirty="0">
                          <a:effectLst/>
                        </a:rPr>
                        <a:t>/20</a:t>
                      </a:r>
                      <a:endParaRPr lang="pt-BR" sz="1100" b="1" i="0" u="none" strike="noStrike" dirty="0">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dirty="0">
                          <a:effectLst/>
                        </a:rPr>
                        <a:t>3,55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3,81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56,67</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0,04</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0,668</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0,006</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10,72</a:t>
                      </a:r>
                      <a:endParaRPr lang="pt-BR" sz="1100" b="1"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740156598"/>
                  </a:ext>
                </a:extLst>
              </a:tr>
              <a:tr h="180735">
                <a:tc>
                  <a:txBody>
                    <a:bodyPr/>
                    <a:lstStyle/>
                    <a:p>
                      <a:pPr algn="ctr" fontAlgn="t"/>
                      <a:r>
                        <a:rPr lang="pt-BR" sz="1100" u="none" strike="noStrike" dirty="0">
                          <a:effectLst/>
                        </a:rPr>
                        <a:t>2</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u="none" strike="noStrike" dirty="0">
                          <a:effectLst/>
                        </a:rPr>
                        <a:t>ID02 - Stand </a:t>
                      </a:r>
                      <a:r>
                        <a:rPr lang="pt-BR" sz="1100" u="none" strike="noStrike" dirty="0" err="1">
                          <a:effectLst/>
                        </a:rPr>
                        <a:t>by</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u="none" strike="noStrike">
                          <a:effectLst/>
                        </a:rPr>
                        <a:t>04/ago/20</a:t>
                      </a:r>
                      <a:endParaRPr lang="pt-BR" sz="1100" b="0"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u="none" strike="noStrike">
                          <a:effectLst/>
                        </a:rPr>
                        <a:t>2,84</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2,34</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59,19</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0,05</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0,314</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0,007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dirty="0">
                          <a:effectLst/>
                        </a:rPr>
                        <a:t>9,59</a:t>
                      </a:r>
                      <a:endParaRPr lang="pt-BR" sz="1100" b="0"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115243108"/>
                  </a:ext>
                </a:extLst>
              </a:tr>
              <a:tr h="180735">
                <a:tc>
                  <a:txBody>
                    <a:bodyPr/>
                    <a:lstStyle/>
                    <a:p>
                      <a:pPr algn="ctr" fontAlgn="t"/>
                      <a:r>
                        <a:rPr lang="pt-BR" sz="1100" u="none" strike="noStrike">
                          <a:effectLst/>
                        </a:rPr>
                        <a:t>3</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l" fontAlgn="t"/>
                      <a:r>
                        <a:rPr lang="pt-BR" sz="1100" u="none" strike="noStrike">
                          <a:effectLst/>
                        </a:rPr>
                        <a:t>ID03 - Stand by</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u="none" strike="noStrike">
                          <a:effectLst/>
                        </a:rPr>
                        <a:t>04/ago/20</a:t>
                      </a:r>
                      <a:endParaRPr lang="pt-BR" sz="1100" b="0"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u="none" strike="noStrike">
                          <a:effectLst/>
                        </a:rPr>
                        <a:t>0,57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1,86</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60,37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0,08</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0,837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0,018</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9,30</a:t>
                      </a:r>
                      <a:endParaRPr lang="pt-BR" sz="1100" b="0"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834770577"/>
                  </a:ext>
                </a:extLst>
              </a:tr>
              <a:tr h="180735">
                <a:tc>
                  <a:txBody>
                    <a:bodyPr/>
                    <a:lstStyle/>
                    <a:p>
                      <a:pPr algn="ctr" fontAlgn="t"/>
                      <a:r>
                        <a:rPr lang="pt-BR" sz="1100" b="1" u="none" strike="noStrike" dirty="0">
                          <a:effectLst/>
                        </a:rPr>
                        <a:t>4</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dirty="0">
                          <a:effectLst/>
                        </a:rPr>
                        <a:t>ID04 - Em Pesquisa</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dirty="0">
                          <a:effectLst/>
                        </a:rPr>
                        <a:t>04/</a:t>
                      </a:r>
                      <a:r>
                        <a:rPr lang="pt-BR" sz="1100" b="1" u="none" strike="noStrike" dirty="0" err="1">
                          <a:effectLst/>
                        </a:rPr>
                        <a:t>ago</a:t>
                      </a:r>
                      <a:r>
                        <a:rPr lang="pt-BR" sz="1100" b="1" u="none" strike="noStrike" dirty="0">
                          <a:effectLst/>
                        </a:rPr>
                        <a:t>/20</a:t>
                      </a:r>
                      <a:endParaRPr lang="pt-BR" sz="1100" b="1" i="0" u="none" strike="noStrike" dirty="0">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dirty="0">
                          <a:effectLst/>
                        </a:rPr>
                        <a:t>2,35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0,81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64,33</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0,088</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0,007</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1,80</a:t>
                      </a:r>
                      <a:endParaRPr lang="pt-BR" sz="1100" b="1"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4056401653"/>
                  </a:ext>
                </a:extLst>
              </a:tr>
              <a:tr h="180735">
                <a:tc>
                  <a:txBody>
                    <a:bodyPr/>
                    <a:lstStyle/>
                    <a:p>
                      <a:pPr algn="ctr" fontAlgn="t"/>
                      <a:r>
                        <a:rPr lang="pt-BR" sz="1100" b="1" u="none" strike="noStrike" dirty="0">
                          <a:effectLst/>
                        </a:rPr>
                        <a:t>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a:effectLst/>
                        </a:rPr>
                        <a:t>ID05 - Em pesquisa</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a:effectLst/>
                        </a:rPr>
                        <a:t>04/ago/20</a:t>
                      </a:r>
                      <a:endParaRPr lang="pt-BR" sz="1100" b="1"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a:effectLst/>
                        </a:rPr>
                        <a:t>0,66</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0,49</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65,91</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0,03</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0,066</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0,021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0,89</a:t>
                      </a:r>
                      <a:endParaRPr lang="pt-BR" sz="1100" b="1"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37092738"/>
                  </a:ext>
                </a:extLst>
              </a:tr>
              <a:tr h="180735">
                <a:tc>
                  <a:txBody>
                    <a:bodyPr/>
                    <a:lstStyle/>
                    <a:p>
                      <a:pPr algn="ctr" fontAlgn="t"/>
                      <a:r>
                        <a:rPr lang="pt-BR" sz="1100" u="none" strike="noStrike">
                          <a:effectLst/>
                        </a:rPr>
                        <a:t>6</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l" fontAlgn="t"/>
                      <a:r>
                        <a:rPr lang="pt-BR" sz="1100" u="none" strike="noStrike">
                          <a:effectLst/>
                        </a:rPr>
                        <a:t>ID06 - Stand by</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u="none" strike="noStrike">
                          <a:effectLst/>
                        </a:rPr>
                        <a:t>09/set/20</a:t>
                      </a:r>
                      <a:endParaRPr lang="pt-BR" sz="1100" b="0"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u="none" strike="noStrike">
                          <a:effectLst/>
                        </a:rPr>
                        <a:t>8,33</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3,37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53,61</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0,16</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0,298</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0,007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8,49</a:t>
                      </a:r>
                      <a:endParaRPr lang="pt-BR" sz="1100" b="0"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4030246605"/>
                  </a:ext>
                </a:extLst>
              </a:tr>
              <a:tr h="180735">
                <a:tc>
                  <a:txBody>
                    <a:bodyPr/>
                    <a:lstStyle/>
                    <a:p>
                      <a:pPr algn="ctr" fontAlgn="t"/>
                      <a:r>
                        <a:rPr lang="pt-BR" sz="1100" u="none" strike="noStrike">
                          <a:effectLst/>
                        </a:rPr>
                        <a:t>7</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l" fontAlgn="t"/>
                      <a:r>
                        <a:rPr lang="pt-BR" sz="1100" u="none" strike="noStrike" dirty="0">
                          <a:effectLst/>
                        </a:rPr>
                        <a:t>ID07 - Stand </a:t>
                      </a:r>
                      <a:r>
                        <a:rPr lang="pt-BR" sz="1100" u="none" strike="noStrike" dirty="0" err="1">
                          <a:effectLst/>
                        </a:rPr>
                        <a:t>by</a:t>
                      </a:r>
                      <a:endParaRPr lang="pt-BR" sz="11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u="none" strike="noStrike">
                          <a:effectLst/>
                        </a:rPr>
                        <a:t>09/set/20</a:t>
                      </a:r>
                      <a:endParaRPr lang="pt-BR" sz="1100" b="0"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u="none" strike="noStrike">
                          <a:effectLst/>
                        </a:rPr>
                        <a:t>28,32</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1,51</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41,13</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0,01</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0,073</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0,001</a:t>
                      </a:r>
                      <a:endParaRPr lang="pt-BR" sz="11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u="none" strike="noStrike">
                          <a:effectLst/>
                        </a:rPr>
                        <a:t>9,17</a:t>
                      </a:r>
                      <a:endParaRPr lang="pt-BR" sz="1100" b="0"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2615587945"/>
                  </a:ext>
                </a:extLst>
              </a:tr>
              <a:tr h="180735">
                <a:tc>
                  <a:txBody>
                    <a:bodyPr/>
                    <a:lstStyle/>
                    <a:p>
                      <a:pPr algn="ctr" fontAlgn="t"/>
                      <a:r>
                        <a:rPr lang="pt-BR" sz="1100" b="1" u="none" strike="noStrike" dirty="0">
                          <a:effectLst/>
                        </a:rPr>
                        <a:t>8</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dirty="0">
                          <a:effectLst/>
                        </a:rPr>
                        <a:t>ID08 - Aguardando ID 04 e 05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dirty="0">
                          <a:effectLst/>
                        </a:rPr>
                        <a:t>09/set/20</a:t>
                      </a:r>
                      <a:endParaRPr lang="pt-BR" sz="1100" b="1" i="0" u="none" strike="noStrike" dirty="0">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dirty="0">
                          <a:effectLst/>
                        </a:rPr>
                        <a:t>4,09</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3,21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58,61</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0,04</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0,177</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0,000</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8,19</a:t>
                      </a:r>
                      <a:endParaRPr lang="pt-BR" sz="1100" b="1"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1733802456"/>
                  </a:ext>
                </a:extLst>
              </a:tr>
              <a:tr h="180735">
                <a:tc>
                  <a:txBody>
                    <a:bodyPr/>
                    <a:lstStyle/>
                    <a:p>
                      <a:pPr algn="ctr" fontAlgn="t"/>
                      <a:r>
                        <a:rPr lang="pt-BR" sz="1100" b="1" u="none" strike="noStrike" dirty="0">
                          <a:effectLst/>
                        </a:rPr>
                        <a:t>9</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dirty="0">
                          <a:effectLst/>
                        </a:rPr>
                        <a:t>ID09 - Aguardando ID 04 e 05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a:effectLst/>
                        </a:rPr>
                        <a:t>09/set/20</a:t>
                      </a:r>
                      <a:endParaRPr lang="pt-BR" sz="1100" b="1" i="0" u="none" strike="noStrike">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a:effectLst/>
                        </a:rPr>
                        <a:t>5,49</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1,41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56,97</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0,04</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0,211</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0,000</a:t>
                      </a:r>
                      <a:endParaRPr lang="pt-BR" sz="1100" b="1"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a:effectLst/>
                        </a:rPr>
                        <a:t>7,86</a:t>
                      </a:r>
                      <a:endParaRPr lang="pt-BR" sz="1100" b="1"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3835943723"/>
                  </a:ext>
                </a:extLst>
              </a:tr>
              <a:tr h="180735">
                <a:tc>
                  <a:txBody>
                    <a:bodyPr/>
                    <a:lstStyle/>
                    <a:p>
                      <a:pPr algn="ctr" fontAlgn="t"/>
                      <a:r>
                        <a:rPr lang="pt-BR" sz="1100" b="1" u="none" strike="noStrike" dirty="0">
                          <a:effectLst/>
                        </a:rPr>
                        <a:t>10</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100" b="1" u="none" strike="noStrike" dirty="0">
                          <a:effectLst/>
                        </a:rPr>
                        <a:t>ID10 - Aguardando ID 04 e 05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100" b="1" u="none" strike="noStrike" dirty="0">
                          <a:effectLst/>
                        </a:rPr>
                        <a:t>09/set/20</a:t>
                      </a:r>
                      <a:endParaRPr lang="pt-BR" sz="1100" b="1" i="0" u="none" strike="noStrike" dirty="0">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100" b="1" u="none" strike="noStrike" dirty="0">
                          <a:effectLst/>
                        </a:rPr>
                        <a:t>2,06</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1,72</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62,36</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0,07</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0,235</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0,001</a:t>
                      </a:r>
                      <a:endParaRPr lang="pt-BR" sz="11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100" b="1" u="none" strike="noStrike" dirty="0">
                          <a:effectLst/>
                        </a:rPr>
                        <a:t>6,51</a:t>
                      </a:r>
                      <a:endParaRPr lang="pt-BR" sz="1100" b="1"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2220674501"/>
                  </a:ext>
                </a:extLst>
              </a:tr>
            </a:tbl>
          </a:graphicData>
        </a:graphic>
      </p:graphicFrame>
      <p:pic>
        <p:nvPicPr>
          <p:cNvPr id="14" name="Imagem 13" descr="Um campo seco&#10;&#10;Descrição gerada automaticamente">
            <a:extLst>
              <a:ext uri="{FF2B5EF4-FFF2-40B4-BE49-F238E27FC236}">
                <a16:creationId xmlns:a16="http://schemas.microsoft.com/office/drawing/2014/main" id="{7B92CBEA-4AFE-4FBE-82F7-0CCF99E8B46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08026" y="3824551"/>
            <a:ext cx="2137017" cy="2545941"/>
          </a:xfrm>
          <a:prstGeom prst="rect">
            <a:avLst/>
          </a:prstGeom>
        </p:spPr>
      </p:pic>
      <p:pic>
        <p:nvPicPr>
          <p:cNvPr id="17" name="Imagem 16" descr="Uma imagem contendo feno, grama, ao ar livre, pilha&#10;&#10;Descrição gerada automaticamente">
            <a:extLst>
              <a:ext uri="{FF2B5EF4-FFF2-40B4-BE49-F238E27FC236}">
                <a16:creationId xmlns:a16="http://schemas.microsoft.com/office/drawing/2014/main" id="{9F7CB3D6-24BC-437F-BD3E-F6F769D53F9D}"/>
              </a:ext>
            </a:extLst>
          </p:cNvPr>
          <p:cNvPicPr/>
          <p:nvPr/>
        </p:nvPicPr>
        <p:blipFill rotWithShape="1">
          <a:blip r:embed="rId3" cstate="print">
            <a:extLst>
              <a:ext uri="{28A0092B-C50C-407E-A947-70E740481C1C}">
                <a14:useLocalDpi xmlns:a14="http://schemas.microsoft.com/office/drawing/2010/main" val="0"/>
              </a:ext>
            </a:extLst>
          </a:blip>
          <a:srcRect l="17822"/>
          <a:stretch/>
        </p:blipFill>
        <p:spPr bwMode="auto">
          <a:xfrm>
            <a:off x="3161060" y="3824551"/>
            <a:ext cx="2137017" cy="2501968"/>
          </a:xfrm>
          <a:prstGeom prst="rect">
            <a:avLst/>
          </a:prstGeom>
          <a:ln>
            <a:noFill/>
          </a:ln>
          <a:extLst>
            <a:ext uri="{53640926-AAD7-44D8-BBD7-CCE9431645EC}">
              <a14:shadowObscured xmlns:a14="http://schemas.microsoft.com/office/drawing/2010/main"/>
            </a:ext>
          </a:extLst>
        </p:spPr>
      </p:pic>
      <p:pic>
        <p:nvPicPr>
          <p:cNvPr id="20" name="Imagem 19" descr="Uma imagem contendo ao ar livre, rocha, natureza, cânion&#10;&#10;Descrição gerada automaticamente">
            <a:extLst>
              <a:ext uri="{FF2B5EF4-FFF2-40B4-BE49-F238E27FC236}">
                <a16:creationId xmlns:a16="http://schemas.microsoft.com/office/drawing/2014/main" id="{3C63D8E0-7A6A-4220-A76E-A390653C8B2D}"/>
              </a:ext>
            </a:extLst>
          </p:cNvPr>
          <p:cNvPicPr/>
          <p:nvPr/>
        </p:nvPicPr>
        <p:blipFill rotWithShape="1">
          <a:blip r:embed="rId4" cstate="print">
            <a:extLst>
              <a:ext uri="{28A0092B-C50C-407E-A947-70E740481C1C}">
                <a14:useLocalDpi xmlns:a14="http://schemas.microsoft.com/office/drawing/2010/main" val="0"/>
              </a:ext>
            </a:extLst>
          </a:blip>
          <a:srcRect l="38603"/>
          <a:stretch/>
        </p:blipFill>
        <p:spPr bwMode="auto">
          <a:xfrm>
            <a:off x="5421676" y="3807949"/>
            <a:ext cx="2018303" cy="2535172"/>
          </a:xfrm>
          <a:prstGeom prst="rect">
            <a:avLst/>
          </a:prstGeom>
          <a:ln>
            <a:noFill/>
          </a:ln>
          <a:extLst>
            <a:ext uri="{53640926-AAD7-44D8-BBD7-CCE9431645EC}">
              <a14:shadowObscured xmlns:a14="http://schemas.microsoft.com/office/drawing/2010/main"/>
            </a:ext>
          </a:extLst>
        </p:spPr>
      </p:pic>
      <p:pic>
        <p:nvPicPr>
          <p:cNvPr id="23" name="Imagem 22" descr="Mão segurando pedaço de alimento&#10;&#10;Descrição gerada automaticamente">
            <a:extLst>
              <a:ext uri="{FF2B5EF4-FFF2-40B4-BE49-F238E27FC236}">
                <a16:creationId xmlns:a16="http://schemas.microsoft.com/office/drawing/2014/main" id="{F3EB0192-4EEF-4D62-ACFE-5C9E62845FE7}"/>
              </a:ext>
            </a:extLst>
          </p:cNvPr>
          <p:cNvPicPr/>
          <p:nvPr/>
        </p:nvPicPr>
        <p:blipFill rotWithShape="1">
          <a:blip r:embed="rId5" cstate="print">
            <a:extLst>
              <a:ext uri="{28A0092B-C50C-407E-A947-70E740481C1C}">
                <a14:useLocalDpi xmlns:a14="http://schemas.microsoft.com/office/drawing/2010/main" val="0"/>
              </a:ext>
            </a:extLst>
          </a:blip>
          <a:srcRect t="15314" r="16314"/>
          <a:stretch/>
        </p:blipFill>
        <p:spPr bwMode="auto">
          <a:xfrm>
            <a:off x="7572456" y="3817126"/>
            <a:ext cx="1757973" cy="2526198"/>
          </a:xfrm>
          <a:prstGeom prst="rect">
            <a:avLst/>
          </a:prstGeom>
          <a:ln>
            <a:noFill/>
          </a:ln>
          <a:extLst>
            <a:ext uri="{53640926-AAD7-44D8-BBD7-CCE9431645EC}">
              <a14:shadowObscured xmlns:a14="http://schemas.microsoft.com/office/drawing/2010/main"/>
            </a:ext>
          </a:extLst>
        </p:spPr>
      </p:pic>
      <p:pic>
        <p:nvPicPr>
          <p:cNvPr id="26" name="Imagem 25" descr="Uma imagem contendo ao ar livre, girafa, planta, terra&#10;&#10;Descrição gerada automaticamente">
            <a:extLst>
              <a:ext uri="{FF2B5EF4-FFF2-40B4-BE49-F238E27FC236}">
                <a16:creationId xmlns:a16="http://schemas.microsoft.com/office/drawing/2014/main" id="{B22F3F9F-682F-43F1-84B9-3B800D64165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474823" y="3807254"/>
            <a:ext cx="2137168" cy="2545941"/>
          </a:xfrm>
          <a:prstGeom prst="rect">
            <a:avLst/>
          </a:prstGeom>
        </p:spPr>
      </p:pic>
      <p:sp>
        <p:nvSpPr>
          <p:cNvPr id="6" name="Rectangle 7">
            <a:extLst>
              <a:ext uri="{FF2B5EF4-FFF2-40B4-BE49-F238E27FC236}">
                <a16:creationId xmlns:a16="http://schemas.microsoft.com/office/drawing/2014/main" id="{48B21FFA-455B-4315-AA00-DD41BC26C665}"/>
              </a:ext>
            </a:extLst>
          </p:cNvPr>
          <p:cNvSpPr/>
          <p:nvPr/>
        </p:nvSpPr>
        <p:spPr>
          <a:xfrm>
            <a:off x="385562" y="86514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8">
            <a:extLst>
              <a:ext uri="{FF2B5EF4-FFF2-40B4-BE49-F238E27FC236}">
                <a16:creationId xmlns:a16="http://schemas.microsoft.com/office/drawing/2014/main" id="{BAD9C398-9A9F-40FF-AB15-5C3965CCB642}"/>
              </a:ext>
            </a:extLst>
          </p:cNvPr>
          <p:cNvSpPr/>
          <p:nvPr/>
        </p:nvSpPr>
        <p:spPr>
          <a:xfrm>
            <a:off x="7981175" y="861584"/>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9">
            <a:extLst>
              <a:ext uri="{FF2B5EF4-FFF2-40B4-BE49-F238E27FC236}">
                <a16:creationId xmlns:a16="http://schemas.microsoft.com/office/drawing/2014/main" id="{63E81E4A-7D6B-4DC2-85D3-862E12B55A95}"/>
              </a:ext>
            </a:extLst>
          </p:cNvPr>
          <p:cNvSpPr/>
          <p:nvPr/>
        </p:nvSpPr>
        <p:spPr>
          <a:xfrm>
            <a:off x="4180858" y="86514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
        <p:nvSpPr>
          <p:cNvPr id="10" name="Título 1">
            <a:extLst>
              <a:ext uri="{FF2B5EF4-FFF2-40B4-BE49-F238E27FC236}">
                <a16:creationId xmlns:a16="http://schemas.microsoft.com/office/drawing/2014/main" id="{CD8E09C5-F97D-4742-86C5-F62DADE8834D}"/>
              </a:ext>
            </a:extLst>
          </p:cNvPr>
          <p:cNvSpPr txBox="1">
            <a:spLocks/>
          </p:cNvSpPr>
          <p:nvPr/>
        </p:nvSpPr>
        <p:spPr>
          <a:xfrm>
            <a:off x="964482" y="6375869"/>
            <a:ext cx="1980846" cy="438531"/>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u="sng" dirty="0">
                <a:solidFill>
                  <a:srgbClr val="C00000"/>
                </a:solidFill>
              </a:rPr>
              <a:t>02 km from Shallow Iron floor
</a:t>
            </a:r>
            <a:endParaRPr lang="pt-BR" sz="1600" b="1" u="sng" dirty="0">
              <a:solidFill>
                <a:srgbClr val="C00000"/>
              </a:solidFill>
            </a:endParaRPr>
          </a:p>
        </p:txBody>
      </p:sp>
      <p:sp>
        <p:nvSpPr>
          <p:cNvPr id="16" name="Título 1">
            <a:extLst>
              <a:ext uri="{FF2B5EF4-FFF2-40B4-BE49-F238E27FC236}">
                <a16:creationId xmlns:a16="http://schemas.microsoft.com/office/drawing/2014/main" id="{CC4F6DCA-FBE4-47CE-B49C-AB0E3ADE8FDF}"/>
              </a:ext>
            </a:extLst>
          </p:cNvPr>
          <p:cNvSpPr txBox="1">
            <a:spLocks/>
          </p:cNvSpPr>
          <p:nvPr/>
        </p:nvSpPr>
        <p:spPr>
          <a:xfrm>
            <a:off x="3352452" y="6392095"/>
            <a:ext cx="2137016" cy="438531"/>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1600" b="1" u="sng" dirty="0">
                <a:solidFill>
                  <a:srgbClr val="C00000"/>
                </a:solidFill>
              </a:rPr>
              <a:t>68%Fe Aflorado ore
</a:t>
            </a:r>
          </a:p>
        </p:txBody>
      </p:sp>
      <p:sp>
        <p:nvSpPr>
          <p:cNvPr id="22" name="Título 1">
            <a:extLst>
              <a:ext uri="{FF2B5EF4-FFF2-40B4-BE49-F238E27FC236}">
                <a16:creationId xmlns:a16="http://schemas.microsoft.com/office/drawing/2014/main" id="{1A8443BC-859F-4FF1-A033-B77B9EE871DE}"/>
              </a:ext>
            </a:extLst>
          </p:cNvPr>
          <p:cNvSpPr txBox="1">
            <a:spLocks/>
          </p:cNvSpPr>
          <p:nvPr/>
        </p:nvSpPr>
        <p:spPr>
          <a:xfrm>
            <a:off x="5421676" y="6375868"/>
            <a:ext cx="2137016" cy="438531"/>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solidFill>
                  <a:srgbClr val="C00000"/>
                </a:solidFill>
              </a:rPr>
              <a:t>Trenches - 58% to 63%Fe
</a:t>
            </a:r>
            <a:endParaRPr lang="pt-BR" sz="1600" b="1" u="sng" dirty="0">
              <a:solidFill>
                <a:srgbClr val="C00000"/>
              </a:solidFill>
            </a:endParaRPr>
          </a:p>
        </p:txBody>
      </p:sp>
      <p:sp>
        <p:nvSpPr>
          <p:cNvPr id="28" name="Título 1">
            <a:extLst>
              <a:ext uri="{FF2B5EF4-FFF2-40B4-BE49-F238E27FC236}">
                <a16:creationId xmlns:a16="http://schemas.microsoft.com/office/drawing/2014/main" id="{784583FD-A2AE-4CB4-96E7-27AC7CC77E5E}"/>
              </a:ext>
            </a:extLst>
          </p:cNvPr>
          <p:cNvSpPr txBox="1">
            <a:spLocks/>
          </p:cNvSpPr>
          <p:nvPr/>
        </p:nvSpPr>
        <p:spPr>
          <a:xfrm>
            <a:off x="7695819" y="6338565"/>
            <a:ext cx="2137016" cy="438531"/>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1600" b="1" u="sng" dirty="0">
                <a:solidFill>
                  <a:srgbClr val="C00000"/>
                </a:solidFill>
              </a:rPr>
              <a:t>67%Fe Hematite
</a:t>
            </a:r>
          </a:p>
        </p:txBody>
      </p:sp>
      <p:sp>
        <p:nvSpPr>
          <p:cNvPr id="30" name="Título 1">
            <a:extLst>
              <a:ext uri="{FF2B5EF4-FFF2-40B4-BE49-F238E27FC236}">
                <a16:creationId xmlns:a16="http://schemas.microsoft.com/office/drawing/2014/main" id="{463F1D91-47D8-4658-9E20-B7E25293DBEF}"/>
              </a:ext>
            </a:extLst>
          </p:cNvPr>
          <p:cNvSpPr txBox="1">
            <a:spLocks/>
          </p:cNvSpPr>
          <p:nvPr/>
        </p:nvSpPr>
        <p:spPr>
          <a:xfrm>
            <a:off x="9832835" y="6369421"/>
            <a:ext cx="2137016" cy="438531"/>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1600" b="1" u="sng" dirty="0">
                <a:solidFill>
                  <a:srgbClr val="C00000"/>
                </a:solidFill>
              </a:rPr>
              <a:t>Rock </a:t>
            </a:r>
            <a:r>
              <a:rPr lang="pt-BR" sz="1600" b="1" u="sng" dirty="0" err="1">
                <a:solidFill>
                  <a:srgbClr val="C00000"/>
                </a:solidFill>
              </a:rPr>
              <a:t>drill</a:t>
            </a:r>
            <a:r>
              <a:rPr lang="pt-BR" sz="1600" b="1" u="sng" dirty="0">
                <a:solidFill>
                  <a:srgbClr val="C00000"/>
                </a:solidFill>
              </a:rPr>
              <a:t> </a:t>
            </a:r>
            <a:r>
              <a:rPr lang="pt-BR" sz="1600" b="1" u="sng" dirty="0" err="1">
                <a:solidFill>
                  <a:srgbClr val="C00000"/>
                </a:solidFill>
              </a:rPr>
              <a:t>hole</a:t>
            </a:r>
            <a:r>
              <a:rPr lang="pt-BR" sz="1600" b="1" u="sng" dirty="0">
                <a:solidFill>
                  <a:srgbClr val="C00000"/>
                </a:solidFill>
              </a:rPr>
              <a:t>
</a:t>
            </a:r>
          </a:p>
        </p:txBody>
      </p:sp>
    </p:spTree>
    <p:extLst>
      <p:ext uri="{BB962C8B-B14F-4D97-AF65-F5344CB8AC3E}">
        <p14:creationId xmlns:p14="http://schemas.microsoft.com/office/powerpoint/2010/main" val="1680447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0BEA0-A932-4AB3-B8C6-DFF96B5FFCAA}"/>
              </a:ext>
            </a:extLst>
          </p:cNvPr>
          <p:cNvSpPr>
            <a:spLocks noGrp="1"/>
          </p:cNvSpPr>
          <p:nvPr>
            <p:ph type="title"/>
          </p:nvPr>
        </p:nvSpPr>
        <p:spPr>
          <a:xfrm>
            <a:off x="286585" y="-110727"/>
            <a:ext cx="9221301" cy="1641986"/>
          </a:xfrm>
        </p:spPr>
        <p:txBody>
          <a:bodyPr>
            <a:normAutofit/>
          </a:bodyPr>
          <a:lstStyle/>
          <a:p>
            <a:r>
              <a:rPr lang="pt-BR" sz="3200" b="1" dirty="0">
                <a:solidFill>
                  <a:schemeClr val="tx1">
                    <a:lumMod val="65000"/>
                    <a:lumOff val="35000"/>
                  </a:schemeClr>
                </a:solidFill>
                <a:latin typeface="Arial" panose="020B0604020202020204" pitchFamily="34" charset="0"/>
                <a:ea typeface="MS PGothic" panose="020B0600070205080204" pitchFamily="34" charset="-128"/>
                <a:cs typeface="+mn-cs"/>
              </a:rPr>
              <a:t>Target </a:t>
            </a:r>
            <a:r>
              <a:rPr lang="pt-BR" sz="3200" b="1" dirty="0" err="1">
                <a:solidFill>
                  <a:schemeClr val="tx1">
                    <a:lumMod val="65000"/>
                    <a:lumOff val="35000"/>
                  </a:schemeClr>
                </a:solidFill>
                <a:latin typeface="Arial" panose="020B0604020202020204" pitchFamily="34" charset="0"/>
                <a:ea typeface="MS PGothic" panose="020B0600070205080204" pitchFamily="34" charset="-128"/>
                <a:cs typeface="+mn-cs"/>
              </a:rPr>
              <a:t>Development</a:t>
            </a:r>
            <a:r>
              <a:rPr lang="pt-BR" sz="3200" b="1" dirty="0">
                <a:solidFill>
                  <a:schemeClr val="tx1">
                    <a:lumMod val="65000"/>
                    <a:lumOff val="35000"/>
                  </a:schemeClr>
                </a:solidFill>
                <a:latin typeface="Arial" panose="020B0604020202020204" pitchFamily="34" charset="0"/>
                <a:ea typeface="MS PGothic" panose="020B0600070205080204" pitchFamily="34" charset="-128"/>
                <a:cs typeface="+mn-cs"/>
              </a:rPr>
              <a:t> 10</a:t>
            </a:r>
            <a:br>
              <a:rPr lang="pt-BR" sz="3200" b="1" dirty="0">
                <a:solidFill>
                  <a:schemeClr val="tx1">
                    <a:lumMod val="65000"/>
                    <a:lumOff val="35000"/>
                  </a:schemeClr>
                </a:solidFill>
                <a:latin typeface="Arial" panose="020B0604020202020204" pitchFamily="34" charset="0"/>
                <a:ea typeface="MS PGothic" panose="020B0600070205080204" pitchFamily="34" charset="-128"/>
                <a:cs typeface="+mn-cs"/>
              </a:rPr>
            </a:br>
            <a:br>
              <a:rPr lang="pt-BR" sz="3200" b="1" dirty="0">
                <a:solidFill>
                  <a:schemeClr val="tx1">
                    <a:lumMod val="65000"/>
                    <a:lumOff val="35000"/>
                  </a:schemeClr>
                </a:solidFill>
                <a:latin typeface="Arial" panose="020B0604020202020204" pitchFamily="34" charset="0"/>
                <a:ea typeface="MS PGothic" panose="020B0600070205080204" pitchFamily="34" charset="-128"/>
                <a:cs typeface="+mn-cs"/>
              </a:rPr>
            </a:br>
            <a:r>
              <a:rPr lang="en-US" sz="2000" dirty="0"/>
              <a:t>From Research to Extraction - Evolution in Quality</a:t>
            </a:r>
            <a:endParaRPr lang="pt-BR" dirty="0"/>
          </a:p>
        </p:txBody>
      </p:sp>
      <p:sp>
        <p:nvSpPr>
          <p:cNvPr id="15" name="Título 1">
            <a:extLst>
              <a:ext uri="{FF2B5EF4-FFF2-40B4-BE49-F238E27FC236}">
                <a16:creationId xmlns:a16="http://schemas.microsoft.com/office/drawing/2014/main" id="{DBA44E60-236E-4482-80F7-A5200FD4DEA2}"/>
              </a:ext>
            </a:extLst>
          </p:cNvPr>
          <p:cNvSpPr txBox="1">
            <a:spLocks/>
          </p:cNvSpPr>
          <p:nvPr/>
        </p:nvSpPr>
        <p:spPr>
          <a:xfrm>
            <a:off x="483472" y="2274189"/>
            <a:ext cx="10844928" cy="438531"/>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a:solidFill>
                  <a:schemeClr val="tx1"/>
                </a:solidFill>
              </a:rPr>
              <a:t>Sampling performed in 553ton of material - Average analysis of Homogenized Loads </a:t>
            </a:r>
            <a:r>
              <a:rPr lang="en-US" sz="1600" b="1" dirty="0">
                <a:solidFill>
                  <a:schemeClr val="tx1"/>
                </a:solidFill>
              </a:rPr>
              <a:t>
</a:t>
            </a:r>
            <a:endParaRPr lang="pt-BR" sz="1600" b="1" dirty="0">
              <a:solidFill>
                <a:schemeClr val="tx1"/>
              </a:solidFill>
            </a:endParaRPr>
          </a:p>
        </p:txBody>
      </p:sp>
      <p:graphicFrame>
        <p:nvGraphicFramePr>
          <p:cNvPr id="5" name="Tabela 4">
            <a:extLst>
              <a:ext uri="{FF2B5EF4-FFF2-40B4-BE49-F238E27FC236}">
                <a16:creationId xmlns:a16="http://schemas.microsoft.com/office/drawing/2014/main" id="{1012C265-0D7B-46BC-A385-8B53D429502E}"/>
              </a:ext>
            </a:extLst>
          </p:cNvPr>
          <p:cNvGraphicFramePr>
            <a:graphicFrameLocks noGrp="1"/>
          </p:cNvGraphicFramePr>
          <p:nvPr>
            <p:extLst>
              <p:ext uri="{D42A27DB-BD31-4B8C-83A1-F6EECF244321}">
                <p14:modId xmlns:p14="http://schemas.microsoft.com/office/powerpoint/2010/main" val="2321255250"/>
              </p:ext>
            </p:extLst>
          </p:nvPr>
        </p:nvGraphicFramePr>
        <p:xfrm>
          <a:off x="733411" y="3095182"/>
          <a:ext cx="10345047" cy="3484884"/>
        </p:xfrm>
        <a:graphic>
          <a:graphicData uri="http://schemas.openxmlformats.org/drawingml/2006/table">
            <a:tbl>
              <a:tblPr>
                <a:tableStyleId>{5940675A-B579-460E-94D1-54222C63F5DA}</a:tableStyleId>
              </a:tblPr>
              <a:tblGrid>
                <a:gridCol w="808578">
                  <a:extLst>
                    <a:ext uri="{9D8B030D-6E8A-4147-A177-3AD203B41FA5}">
                      <a16:colId xmlns:a16="http://schemas.microsoft.com/office/drawing/2014/main" val="2540930190"/>
                    </a:ext>
                  </a:extLst>
                </a:gridCol>
                <a:gridCol w="2615990">
                  <a:extLst>
                    <a:ext uri="{9D8B030D-6E8A-4147-A177-3AD203B41FA5}">
                      <a16:colId xmlns:a16="http://schemas.microsoft.com/office/drawing/2014/main" val="1459374147"/>
                    </a:ext>
                  </a:extLst>
                </a:gridCol>
                <a:gridCol w="1093959">
                  <a:extLst>
                    <a:ext uri="{9D8B030D-6E8A-4147-A177-3AD203B41FA5}">
                      <a16:colId xmlns:a16="http://schemas.microsoft.com/office/drawing/2014/main" val="1457814344"/>
                    </a:ext>
                  </a:extLst>
                </a:gridCol>
                <a:gridCol w="1165304">
                  <a:extLst>
                    <a:ext uri="{9D8B030D-6E8A-4147-A177-3AD203B41FA5}">
                      <a16:colId xmlns:a16="http://schemas.microsoft.com/office/drawing/2014/main" val="3169779231"/>
                    </a:ext>
                  </a:extLst>
                </a:gridCol>
                <a:gridCol w="1165304">
                  <a:extLst>
                    <a:ext uri="{9D8B030D-6E8A-4147-A177-3AD203B41FA5}">
                      <a16:colId xmlns:a16="http://schemas.microsoft.com/office/drawing/2014/main" val="1106796099"/>
                    </a:ext>
                  </a:extLst>
                </a:gridCol>
                <a:gridCol w="1165304">
                  <a:extLst>
                    <a:ext uri="{9D8B030D-6E8A-4147-A177-3AD203B41FA5}">
                      <a16:colId xmlns:a16="http://schemas.microsoft.com/office/drawing/2014/main" val="3590177169"/>
                    </a:ext>
                  </a:extLst>
                </a:gridCol>
                <a:gridCol w="1165304">
                  <a:extLst>
                    <a:ext uri="{9D8B030D-6E8A-4147-A177-3AD203B41FA5}">
                      <a16:colId xmlns:a16="http://schemas.microsoft.com/office/drawing/2014/main" val="1226260026"/>
                    </a:ext>
                  </a:extLst>
                </a:gridCol>
                <a:gridCol w="1165304">
                  <a:extLst>
                    <a:ext uri="{9D8B030D-6E8A-4147-A177-3AD203B41FA5}">
                      <a16:colId xmlns:a16="http://schemas.microsoft.com/office/drawing/2014/main" val="3169948352"/>
                    </a:ext>
                  </a:extLst>
                </a:gridCol>
              </a:tblGrid>
              <a:tr h="290407">
                <a:tc>
                  <a:txBody>
                    <a:bodyPr/>
                    <a:lstStyle/>
                    <a:p>
                      <a:pPr algn="ctr" fontAlgn="b"/>
                      <a:r>
                        <a:rPr lang="pt-BR" sz="1600" u="none" strike="noStrike" dirty="0">
                          <a:effectLst/>
                        </a:rPr>
                        <a:t> </a:t>
                      </a:r>
                      <a:endParaRPr lang="pt-B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Descrição </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SiO2</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Al2O3</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Fe</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Mn</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P</a:t>
                      </a:r>
                      <a:endParaRPr lang="pt-BR"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S</a:t>
                      </a:r>
                      <a:endParaRPr lang="pt-BR"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48261909"/>
                  </a:ext>
                </a:extLst>
              </a:tr>
              <a:tr h="290407">
                <a:tc>
                  <a:txBody>
                    <a:bodyPr/>
                    <a:lstStyle/>
                    <a:p>
                      <a:pPr algn="ctr" fontAlgn="b"/>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CM 01</a:t>
                      </a:r>
                      <a:endParaRPr lang="pt-BR"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3,42</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1,661</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61,44</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0,12</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0,249</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0,010</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97556620"/>
                  </a:ext>
                </a:extLst>
              </a:tr>
              <a:tr h="290407">
                <a:tc>
                  <a:txBody>
                    <a:bodyPr/>
                    <a:lstStyle/>
                    <a:p>
                      <a:pPr algn="ctr" fontAlgn="b"/>
                      <a:r>
                        <a:rPr lang="pt-BR" sz="1200" u="none" strike="noStrike">
                          <a:effectLst/>
                        </a:rPr>
                        <a:t>2</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CM 02</a:t>
                      </a:r>
                      <a:endParaRPr lang="pt-BR"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1,96</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1,987</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64,15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0,10</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0,273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0,005</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25818715"/>
                  </a:ext>
                </a:extLst>
              </a:tr>
              <a:tr h="290407">
                <a:tc>
                  <a:txBody>
                    <a:bodyPr/>
                    <a:lstStyle/>
                    <a:p>
                      <a:pPr algn="ctr" fontAlgn="b"/>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CM 03</a:t>
                      </a:r>
                      <a:endParaRPr lang="pt-BR"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2,01</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1,797</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65,01</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0,10</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0,275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0,011</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0083922"/>
                  </a:ext>
                </a:extLst>
              </a:tr>
              <a:tr h="290407">
                <a:tc>
                  <a:txBody>
                    <a:bodyPr/>
                    <a:lstStyle/>
                    <a:p>
                      <a:pPr algn="ctr" fontAlgn="b"/>
                      <a:r>
                        <a:rPr lang="pt-BR" sz="1200" u="none" strike="noStrike">
                          <a:effectLst/>
                        </a:rPr>
                        <a:t>4</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04</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2,66</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1,523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62,20</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0,09</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0,1,91</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0,009</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97164718"/>
                  </a:ext>
                </a:extLst>
              </a:tr>
              <a:tr h="290407">
                <a:tc>
                  <a:txBody>
                    <a:bodyPr/>
                    <a:lstStyle/>
                    <a:p>
                      <a:pPr algn="ctr" fontAlgn="b"/>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05</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2,17</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1,449</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63,77</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0,07</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0,196</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0,018</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43988203"/>
                  </a:ext>
                </a:extLst>
              </a:tr>
              <a:tr h="290407">
                <a:tc>
                  <a:txBody>
                    <a:bodyPr/>
                    <a:lstStyle/>
                    <a:p>
                      <a:pPr algn="ctr" fontAlgn="b"/>
                      <a:r>
                        <a:rPr lang="pt-BR" sz="1200" u="none" strike="noStrike">
                          <a:effectLst/>
                        </a:rPr>
                        <a:t>6</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06</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1,94</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1,631</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64,89</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0,08</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0,214</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0,021</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55280904"/>
                  </a:ext>
                </a:extLst>
              </a:tr>
              <a:tr h="290407">
                <a:tc>
                  <a:txBody>
                    <a:bodyPr/>
                    <a:lstStyle/>
                    <a:p>
                      <a:pPr algn="ctr" fontAlgn="b"/>
                      <a:r>
                        <a:rPr lang="pt-BR" sz="1200" u="none" strike="noStrike">
                          <a:effectLst/>
                        </a:rPr>
                        <a:t>7</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07</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2,00</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1,622</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64,85</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0,16</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0,230</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0,016</a:t>
                      </a:r>
                      <a:endParaRPr lang="pt-BR"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45682987"/>
                  </a:ext>
                </a:extLst>
              </a:tr>
              <a:tr h="290407">
                <a:tc>
                  <a:txBody>
                    <a:bodyPr/>
                    <a:lstStyle/>
                    <a:p>
                      <a:pPr algn="ctr" fontAlgn="b"/>
                      <a:r>
                        <a:rPr lang="pt-BR" sz="1200" u="none" strike="noStrike">
                          <a:effectLst/>
                        </a:rPr>
                        <a:t>8</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08</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1,95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1,910</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63,03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0,21</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0,242</a:t>
                      </a:r>
                      <a:endParaRPr lang="pt-B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0,009</a:t>
                      </a:r>
                      <a:endParaRPr lang="pt-BR"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393328340"/>
                  </a:ext>
                </a:extLst>
              </a:tr>
              <a:tr h="290407">
                <a:tc>
                  <a:txBody>
                    <a:bodyPr/>
                    <a:lstStyle/>
                    <a:p>
                      <a:pPr algn="ctr" fontAlgn="b"/>
                      <a:r>
                        <a:rPr lang="pt-BR" sz="1200" u="none" strike="noStrike">
                          <a:effectLst/>
                        </a:rPr>
                        <a:t>9</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09</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1,85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1,803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64,85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0,09</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0,221</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0,012</a:t>
                      </a:r>
                      <a:endParaRPr lang="pt-BR"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89541549"/>
                  </a:ext>
                </a:extLst>
              </a:tr>
              <a:tr h="290407">
                <a:tc>
                  <a:txBody>
                    <a:bodyPr/>
                    <a:lstStyle/>
                    <a:p>
                      <a:pPr algn="ctr" fontAlgn="b"/>
                      <a:r>
                        <a:rPr lang="pt-BR" sz="1200" u="none" strike="noStrike">
                          <a:effectLst/>
                        </a:rPr>
                        <a:t>10</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CM 10</a:t>
                      </a:r>
                      <a:endParaRPr lang="pt-BR"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1,65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1,633</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64,75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0,08</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a:effectLst/>
                        </a:rPr>
                        <a:t>0,235</a:t>
                      </a:r>
                      <a:endParaRPr lang="pt-BR"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200" u="none" strike="noStrike" dirty="0">
                          <a:effectLst/>
                        </a:rPr>
                        <a:t>0,005</a:t>
                      </a:r>
                      <a:endParaRPr lang="pt-BR"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64624311"/>
                  </a:ext>
                </a:extLst>
              </a:tr>
              <a:tr h="290407">
                <a:tc>
                  <a:txBody>
                    <a:bodyPr/>
                    <a:lstStyle/>
                    <a:p>
                      <a:pPr algn="ctr" fontAlgn="b"/>
                      <a:r>
                        <a:rPr lang="pt-BR" sz="1600" u="none" strike="noStrike">
                          <a:effectLst/>
                        </a:rPr>
                        <a:t> </a:t>
                      </a:r>
                      <a:endParaRPr lang="pt-B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pt-BR" sz="1600" b="1" u="none" strike="noStrike" dirty="0">
                          <a:effectLst/>
                        </a:rPr>
                        <a:t>MEDIA</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2,16</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1,702</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63,89</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0,110</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0,237</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b"/>
                      <a:r>
                        <a:rPr lang="pt-BR" sz="1600" b="1" u="none" strike="noStrike" dirty="0">
                          <a:effectLst/>
                        </a:rPr>
                        <a:t>0,012</a:t>
                      </a:r>
                      <a:endParaRPr lang="pt-BR" sz="1600" b="1" i="0" u="none" strike="noStrike" dirty="0">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74331675"/>
                  </a:ext>
                </a:extLst>
              </a:tr>
            </a:tbl>
          </a:graphicData>
        </a:graphic>
      </p:graphicFrame>
      <p:graphicFrame>
        <p:nvGraphicFramePr>
          <p:cNvPr id="3" name="Tabela 2">
            <a:extLst>
              <a:ext uri="{FF2B5EF4-FFF2-40B4-BE49-F238E27FC236}">
                <a16:creationId xmlns:a16="http://schemas.microsoft.com/office/drawing/2014/main" id="{7EF6EEAA-BC14-4132-BDA1-1D3A3145A3A9}"/>
              </a:ext>
            </a:extLst>
          </p:cNvPr>
          <p:cNvGraphicFramePr>
            <a:graphicFrameLocks noGrp="1"/>
          </p:cNvGraphicFramePr>
          <p:nvPr/>
        </p:nvGraphicFramePr>
        <p:xfrm>
          <a:off x="1049850" y="1332180"/>
          <a:ext cx="9712171" cy="814823"/>
        </p:xfrm>
        <a:graphic>
          <a:graphicData uri="http://schemas.openxmlformats.org/drawingml/2006/table">
            <a:tbl>
              <a:tblPr>
                <a:tableStyleId>{68D230F3-CF80-4859-8CE7-A43EE81993B5}</a:tableStyleId>
              </a:tblPr>
              <a:tblGrid>
                <a:gridCol w="946870">
                  <a:extLst>
                    <a:ext uri="{9D8B030D-6E8A-4147-A177-3AD203B41FA5}">
                      <a16:colId xmlns:a16="http://schemas.microsoft.com/office/drawing/2014/main" val="2731723472"/>
                    </a:ext>
                  </a:extLst>
                </a:gridCol>
                <a:gridCol w="2001952">
                  <a:extLst>
                    <a:ext uri="{9D8B030D-6E8A-4147-A177-3AD203B41FA5}">
                      <a16:colId xmlns:a16="http://schemas.microsoft.com/office/drawing/2014/main" val="3457561179"/>
                    </a:ext>
                  </a:extLst>
                </a:gridCol>
                <a:gridCol w="838655">
                  <a:extLst>
                    <a:ext uri="{9D8B030D-6E8A-4147-A177-3AD203B41FA5}">
                      <a16:colId xmlns:a16="http://schemas.microsoft.com/office/drawing/2014/main" val="793499398"/>
                    </a:ext>
                  </a:extLst>
                </a:gridCol>
                <a:gridCol w="919816">
                  <a:extLst>
                    <a:ext uri="{9D8B030D-6E8A-4147-A177-3AD203B41FA5}">
                      <a16:colId xmlns:a16="http://schemas.microsoft.com/office/drawing/2014/main" val="1089912495"/>
                    </a:ext>
                  </a:extLst>
                </a:gridCol>
                <a:gridCol w="838655">
                  <a:extLst>
                    <a:ext uri="{9D8B030D-6E8A-4147-A177-3AD203B41FA5}">
                      <a16:colId xmlns:a16="http://schemas.microsoft.com/office/drawing/2014/main" val="2449782339"/>
                    </a:ext>
                  </a:extLst>
                </a:gridCol>
                <a:gridCol w="838655">
                  <a:extLst>
                    <a:ext uri="{9D8B030D-6E8A-4147-A177-3AD203B41FA5}">
                      <a16:colId xmlns:a16="http://schemas.microsoft.com/office/drawing/2014/main" val="2711347867"/>
                    </a:ext>
                  </a:extLst>
                </a:gridCol>
                <a:gridCol w="919816">
                  <a:extLst>
                    <a:ext uri="{9D8B030D-6E8A-4147-A177-3AD203B41FA5}">
                      <a16:colId xmlns:a16="http://schemas.microsoft.com/office/drawing/2014/main" val="332089442"/>
                    </a:ext>
                  </a:extLst>
                </a:gridCol>
                <a:gridCol w="838655">
                  <a:extLst>
                    <a:ext uri="{9D8B030D-6E8A-4147-A177-3AD203B41FA5}">
                      <a16:colId xmlns:a16="http://schemas.microsoft.com/office/drawing/2014/main" val="2197144612"/>
                    </a:ext>
                  </a:extLst>
                </a:gridCol>
                <a:gridCol w="919816">
                  <a:extLst>
                    <a:ext uri="{9D8B030D-6E8A-4147-A177-3AD203B41FA5}">
                      <a16:colId xmlns:a16="http://schemas.microsoft.com/office/drawing/2014/main" val="3546348566"/>
                    </a:ext>
                  </a:extLst>
                </a:gridCol>
                <a:gridCol w="649281">
                  <a:extLst>
                    <a:ext uri="{9D8B030D-6E8A-4147-A177-3AD203B41FA5}">
                      <a16:colId xmlns:a16="http://schemas.microsoft.com/office/drawing/2014/main" val="3607599344"/>
                    </a:ext>
                  </a:extLst>
                </a:gridCol>
              </a:tblGrid>
              <a:tr h="213596">
                <a:tc gridSpan="10">
                  <a:txBody>
                    <a:bodyPr/>
                    <a:lstStyle/>
                    <a:p>
                      <a:pPr algn="ctr" fontAlgn="ctr"/>
                      <a:r>
                        <a:rPr lang="pt-BR" sz="1400" u="none" strike="noStrike" dirty="0">
                          <a:effectLst/>
                        </a:rPr>
                        <a:t>SIDERAL BRASIL ORE – TARGETS RESEARCH</a:t>
                      </a:r>
                      <a:endParaRPr lang="pt-BR" sz="1400" b="0" i="0" u="none" strike="noStrike" dirty="0">
                        <a:solidFill>
                          <a:srgbClr val="000000"/>
                        </a:solidFill>
                        <a:effectLst/>
                        <a:latin typeface="Times New Roman" panose="02020603050405020304" pitchFamily="18" charset="0"/>
                      </a:endParaRPr>
                    </a:p>
                  </a:txBody>
                  <a:tcPr marL="7477" marR="7477" marT="7477" marB="0" anchor="ct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516806954"/>
                  </a:ext>
                </a:extLst>
              </a:tr>
              <a:tr h="192414">
                <a:tc gridSpan="2">
                  <a:txBody>
                    <a:bodyPr/>
                    <a:lstStyle/>
                    <a:p>
                      <a:pPr algn="ctr" fontAlgn="t"/>
                      <a:r>
                        <a:rPr lang="pt-BR" sz="1400" u="none" strike="noStrike" kern="1200" dirty="0" err="1">
                          <a:solidFill>
                            <a:schemeClr val="tx1"/>
                          </a:solidFill>
                          <a:effectLst/>
                          <a:latin typeface="+mn-lt"/>
                          <a:ea typeface="+mn-ea"/>
                          <a:cs typeface="+mn-cs"/>
                        </a:rPr>
                        <a:t>Average</a:t>
                      </a:r>
                      <a:r>
                        <a:rPr lang="pt-BR" sz="1400" u="none" strike="noStrike" kern="1200" dirty="0">
                          <a:solidFill>
                            <a:schemeClr val="tx1"/>
                          </a:solidFill>
                          <a:effectLst/>
                          <a:latin typeface="+mn-lt"/>
                          <a:ea typeface="+mn-ea"/>
                          <a:cs typeface="+mn-cs"/>
                        </a:rPr>
                        <a:t> </a:t>
                      </a:r>
                      <a:r>
                        <a:rPr lang="pt-BR" sz="1400" u="none" strike="noStrike" kern="1200" dirty="0" err="1">
                          <a:solidFill>
                            <a:schemeClr val="tx1"/>
                          </a:solidFill>
                          <a:effectLst/>
                          <a:latin typeface="+mn-lt"/>
                          <a:ea typeface="+mn-ea"/>
                          <a:cs typeface="+mn-cs"/>
                        </a:rPr>
                        <a:t>Analysis</a:t>
                      </a:r>
                      <a:endParaRPr lang="pt-BR" sz="1400" u="none" strike="noStrike" kern="1200" dirty="0">
                        <a:solidFill>
                          <a:schemeClr val="tx1"/>
                        </a:solidFill>
                        <a:effectLst/>
                        <a:latin typeface="+mn-lt"/>
                        <a:ea typeface="+mn-ea"/>
                        <a:cs typeface="+mn-cs"/>
                      </a:endParaRPr>
                    </a:p>
                  </a:txBody>
                  <a:tcPr marL="7477" marR="7477" marT="7477" marB="0"/>
                </a:tc>
                <a:tc hMerge="1">
                  <a:txBody>
                    <a:bodyPr/>
                    <a:lstStyle/>
                    <a:p>
                      <a:endParaRPr lang="pt-BR"/>
                    </a:p>
                  </a:txBody>
                  <a:tcPr/>
                </a:tc>
                <a:tc>
                  <a:txBody>
                    <a:bodyPr/>
                    <a:lstStyle/>
                    <a:p>
                      <a:pPr algn="ctr" fontAlgn="t"/>
                      <a:r>
                        <a:rPr lang="pt-BR" sz="1000" u="none" strike="noStrike">
                          <a:effectLst/>
                        </a:rPr>
                        <a:t> </a:t>
                      </a:r>
                      <a:endParaRPr lang="pt-BR" sz="10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1,99</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1,86</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61,29</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a:effectLst/>
                        </a:rPr>
                        <a:t>0,04</a:t>
                      </a:r>
                      <a:endParaRPr lang="pt-BR" sz="10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a:effectLst/>
                        </a:rPr>
                        <a:t>0,39</a:t>
                      </a:r>
                      <a:endParaRPr lang="pt-BR" sz="10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0,01</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6,46</a:t>
                      </a:r>
                      <a:endParaRPr lang="pt-BR" sz="1000" b="0"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2387001611"/>
                  </a:ext>
                </a:extLst>
              </a:tr>
              <a:tr h="192414">
                <a:tc>
                  <a:txBody>
                    <a:bodyPr/>
                    <a:lstStyle/>
                    <a:p>
                      <a:pPr algn="ctr" fontAlgn="t"/>
                      <a:r>
                        <a:rPr lang="pt-BR" sz="1000" u="none" strike="noStrike" dirty="0">
                          <a:effectLst/>
                        </a:rPr>
                        <a:t>Alvo</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000" u="none" strike="noStrike" dirty="0">
                          <a:effectLst/>
                        </a:rPr>
                        <a:t>IDENTIFICATION</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200" u="none" strike="noStrike">
                          <a:effectLst/>
                        </a:rPr>
                        <a:t>DATA</a:t>
                      </a:r>
                      <a:endParaRPr lang="pt-BR" sz="1200" b="0" i="0" u="none" strike="noStrike">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%SiO</a:t>
                      </a:r>
                      <a:r>
                        <a:rPr lang="pt-BR" sz="900" u="none" strike="noStrike" dirty="0">
                          <a:effectLst/>
                        </a:rPr>
                        <a:t>2</a:t>
                      </a:r>
                      <a:endParaRPr lang="pt-BR" sz="105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%Al</a:t>
                      </a:r>
                      <a:r>
                        <a:rPr lang="pt-BR" sz="900" u="none" strike="noStrike" dirty="0">
                          <a:effectLst/>
                        </a:rPr>
                        <a:t>2</a:t>
                      </a:r>
                      <a:r>
                        <a:rPr lang="pt-BR" sz="1000" u="none" strike="noStrike" dirty="0">
                          <a:effectLst/>
                        </a:rPr>
                        <a:t>O</a:t>
                      </a:r>
                      <a:r>
                        <a:rPr lang="pt-BR" sz="900" u="none" strike="noStrike" dirty="0">
                          <a:effectLst/>
                        </a:rPr>
                        <a:t>3</a:t>
                      </a:r>
                      <a:endParaRPr lang="pt-BR" sz="105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%Fe</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%Mn</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%P</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dirty="0">
                          <a:effectLst/>
                        </a:rPr>
                        <a:t>%S</a:t>
                      </a:r>
                      <a:endParaRPr lang="pt-BR" sz="1000" b="0"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u="none" strike="noStrike">
                          <a:effectLst/>
                        </a:rPr>
                        <a:t>%PPC</a:t>
                      </a:r>
                      <a:endParaRPr lang="pt-BR" sz="1000" b="0" i="0" u="none" strike="noStrike">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406493755"/>
                  </a:ext>
                </a:extLst>
              </a:tr>
              <a:tr h="180735">
                <a:tc>
                  <a:txBody>
                    <a:bodyPr/>
                    <a:lstStyle/>
                    <a:p>
                      <a:pPr algn="ctr" fontAlgn="t"/>
                      <a:r>
                        <a:rPr lang="pt-BR" sz="1000" b="1" u="none" strike="noStrike" dirty="0">
                          <a:effectLst/>
                        </a:rPr>
                        <a:t>10</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l" fontAlgn="t"/>
                      <a:r>
                        <a:rPr lang="pt-BR" sz="1000" b="1" u="none" strike="noStrike" dirty="0">
                          <a:effectLst/>
                        </a:rPr>
                        <a:t>ID10 - Aguardando ID 04 e 05</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ctr"/>
                      <a:r>
                        <a:rPr lang="pt-BR" sz="1000" b="1" u="none" strike="noStrike" dirty="0">
                          <a:effectLst/>
                        </a:rPr>
                        <a:t>09/set/20</a:t>
                      </a:r>
                      <a:endParaRPr lang="pt-BR" sz="1000" b="1" i="0" u="none" strike="noStrike" dirty="0">
                        <a:solidFill>
                          <a:srgbClr val="000000"/>
                        </a:solidFill>
                        <a:effectLst/>
                        <a:latin typeface="Times New Roman" panose="02020603050405020304" pitchFamily="18" charset="0"/>
                      </a:endParaRPr>
                    </a:p>
                  </a:txBody>
                  <a:tcPr marL="7477" marR="7477" marT="7477" marB="0" anchor="ctr"/>
                </a:tc>
                <a:tc>
                  <a:txBody>
                    <a:bodyPr/>
                    <a:lstStyle/>
                    <a:p>
                      <a:pPr algn="ctr" fontAlgn="t"/>
                      <a:r>
                        <a:rPr lang="pt-BR" sz="1000" b="1" u="none" strike="noStrike" dirty="0">
                          <a:effectLst/>
                        </a:rPr>
                        <a:t>2,06</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1,72</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62,36</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0,07</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0,235</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0,001</a:t>
                      </a:r>
                      <a:endParaRPr lang="pt-BR" sz="1000" b="1" i="0" u="none" strike="noStrike" dirty="0">
                        <a:solidFill>
                          <a:srgbClr val="000000"/>
                        </a:solidFill>
                        <a:effectLst/>
                        <a:latin typeface="Times New Roman" panose="02020603050405020304" pitchFamily="18" charset="0"/>
                      </a:endParaRPr>
                    </a:p>
                  </a:txBody>
                  <a:tcPr marL="7477" marR="7477" marT="7477" marB="0"/>
                </a:tc>
                <a:tc>
                  <a:txBody>
                    <a:bodyPr/>
                    <a:lstStyle/>
                    <a:p>
                      <a:pPr algn="ctr" fontAlgn="t"/>
                      <a:r>
                        <a:rPr lang="pt-BR" sz="1000" b="1" u="none" strike="noStrike" dirty="0">
                          <a:effectLst/>
                        </a:rPr>
                        <a:t>6,51</a:t>
                      </a:r>
                      <a:endParaRPr lang="pt-BR" sz="1000" b="1" i="0" u="none" strike="noStrike" dirty="0">
                        <a:solidFill>
                          <a:srgbClr val="000000"/>
                        </a:solidFill>
                        <a:effectLst/>
                        <a:latin typeface="Times New Roman" panose="02020603050405020304" pitchFamily="18" charset="0"/>
                      </a:endParaRPr>
                    </a:p>
                  </a:txBody>
                  <a:tcPr marL="7477" marR="7477" marT="7477" marB="0"/>
                </a:tc>
                <a:extLst>
                  <a:ext uri="{0D108BD9-81ED-4DB2-BD59-A6C34878D82A}">
                    <a16:rowId xmlns:a16="http://schemas.microsoft.com/office/drawing/2014/main" val="2220674501"/>
                  </a:ext>
                </a:extLst>
              </a:tr>
            </a:tbl>
          </a:graphicData>
        </a:graphic>
      </p:graphicFrame>
      <p:sp>
        <p:nvSpPr>
          <p:cNvPr id="4" name="Rectangle 7">
            <a:extLst>
              <a:ext uri="{FF2B5EF4-FFF2-40B4-BE49-F238E27FC236}">
                <a16:creationId xmlns:a16="http://schemas.microsoft.com/office/drawing/2014/main" id="{AC09440F-8AC0-4A54-9B88-47F426013F1B}"/>
              </a:ext>
            </a:extLst>
          </p:cNvPr>
          <p:cNvSpPr/>
          <p:nvPr/>
        </p:nvSpPr>
        <p:spPr>
          <a:xfrm>
            <a:off x="385562" y="76354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8">
            <a:extLst>
              <a:ext uri="{FF2B5EF4-FFF2-40B4-BE49-F238E27FC236}">
                <a16:creationId xmlns:a16="http://schemas.microsoft.com/office/drawing/2014/main" id="{20231709-40F8-43A5-9507-1257A011C172}"/>
              </a:ext>
            </a:extLst>
          </p:cNvPr>
          <p:cNvSpPr/>
          <p:nvPr/>
        </p:nvSpPr>
        <p:spPr>
          <a:xfrm>
            <a:off x="7981175" y="759984"/>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9">
            <a:extLst>
              <a:ext uri="{FF2B5EF4-FFF2-40B4-BE49-F238E27FC236}">
                <a16:creationId xmlns:a16="http://schemas.microsoft.com/office/drawing/2014/main" id="{3C841B06-04DD-4810-968D-7AAE232A1250}"/>
              </a:ext>
            </a:extLst>
          </p:cNvPr>
          <p:cNvSpPr/>
          <p:nvPr/>
        </p:nvSpPr>
        <p:spPr>
          <a:xfrm>
            <a:off x="4180858" y="76354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
        <p:nvSpPr>
          <p:cNvPr id="11" name="Título 1">
            <a:extLst>
              <a:ext uri="{FF2B5EF4-FFF2-40B4-BE49-F238E27FC236}">
                <a16:creationId xmlns:a16="http://schemas.microsoft.com/office/drawing/2014/main" id="{F581A1DB-BA04-4B8F-A349-420B2D7F46B5}"/>
              </a:ext>
            </a:extLst>
          </p:cNvPr>
          <p:cNvSpPr txBox="1">
            <a:spLocks/>
          </p:cNvSpPr>
          <p:nvPr/>
        </p:nvSpPr>
        <p:spPr>
          <a:xfrm>
            <a:off x="863600" y="2684686"/>
            <a:ext cx="10844928" cy="438531"/>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100" b="1" u="sng" dirty="0">
                <a:solidFill>
                  <a:srgbClr val="C00000"/>
                </a:solidFill>
              </a:rPr>
              <a:t>SGS Standard Analysis Report - Sampling over 500ton on Target 10 only</a:t>
            </a:r>
            <a:r>
              <a:rPr lang="en-US" sz="1800" b="1" u="sng" dirty="0">
                <a:solidFill>
                  <a:srgbClr val="C00000"/>
                </a:solidFill>
              </a:rPr>
              <a:t>
</a:t>
            </a:r>
            <a:endParaRPr lang="pt-BR" sz="1800" b="1" u="sng" dirty="0">
              <a:solidFill>
                <a:srgbClr val="C00000"/>
              </a:solidFill>
            </a:endParaRPr>
          </a:p>
        </p:txBody>
      </p:sp>
    </p:spTree>
    <p:extLst>
      <p:ext uri="{BB962C8B-B14F-4D97-AF65-F5344CB8AC3E}">
        <p14:creationId xmlns:p14="http://schemas.microsoft.com/office/powerpoint/2010/main" val="321890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E261B8FB-FD12-417B-915D-B0EF8962C754}"/>
              </a:ext>
            </a:extLst>
          </p:cNvPr>
          <p:cNvPicPr>
            <a:picLocks noChangeAspect="1"/>
          </p:cNvPicPr>
          <p:nvPr/>
        </p:nvPicPr>
        <p:blipFill rotWithShape="1">
          <a:blip r:embed="rId2"/>
          <a:srcRect l="46814" t="15112" r="8165" b="12296"/>
          <a:stretch/>
        </p:blipFill>
        <p:spPr>
          <a:xfrm>
            <a:off x="6278731" y="867741"/>
            <a:ext cx="4480842" cy="4064081"/>
          </a:xfrm>
          <a:prstGeom prst="rect">
            <a:avLst/>
          </a:prstGeom>
        </p:spPr>
      </p:pic>
      <p:sp>
        <p:nvSpPr>
          <p:cNvPr id="9" name="CaixaDeTexto 396">
            <a:extLst>
              <a:ext uri="{FF2B5EF4-FFF2-40B4-BE49-F238E27FC236}">
                <a16:creationId xmlns:a16="http://schemas.microsoft.com/office/drawing/2014/main" id="{4B616A85-EB32-4625-8BB7-2D89F5B1798B}"/>
              </a:ext>
            </a:extLst>
          </p:cNvPr>
          <p:cNvSpPr txBox="1">
            <a:spLocks noChangeArrowheads="1"/>
          </p:cNvSpPr>
          <p:nvPr/>
        </p:nvSpPr>
        <p:spPr bwMode="auto">
          <a:xfrm>
            <a:off x="385562" y="97047"/>
            <a:ext cx="10756049" cy="879728"/>
          </a:xfrm>
          <a:prstGeom prst="rect">
            <a:avLst/>
          </a:prstGeom>
          <a:noFill/>
          <a:ln>
            <a:noFill/>
          </a:ln>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a:spcBef>
                <a:spcPts val="450"/>
              </a:spcBef>
              <a:defRPr/>
            </a:pPr>
            <a:r>
              <a:rPr lang="en-US" sz="2350" b="1" dirty="0">
                <a:solidFill>
                  <a:schemeClr val="tx1">
                    <a:lumMod val="65000"/>
                    <a:lumOff val="35000"/>
                  </a:schemeClr>
                </a:solidFill>
              </a:rPr>
              <a:t>High Fe content, Rail and Road runoff 
</a:t>
            </a:r>
            <a:endParaRPr lang="pt-BR" altLang="pt-BR" sz="2350" b="1" dirty="0">
              <a:solidFill>
                <a:schemeClr val="tx1">
                  <a:lumMod val="65000"/>
                  <a:lumOff val="35000"/>
                </a:schemeClr>
              </a:solidFill>
            </a:endParaRPr>
          </a:p>
        </p:txBody>
      </p:sp>
      <p:pic>
        <p:nvPicPr>
          <p:cNvPr id="11" name="Imagem 10">
            <a:extLst>
              <a:ext uri="{FF2B5EF4-FFF2-40B4-BE49-F238E27FC236}">
                <a16:creationId xmlns:a16="http://schemas.microsoft.com/office/drawing/2014/main" id="{8650D7F3-04E1-4C45-A82A-32AF4C027BB5}"/>
              </a:ext>
            </a:extLst>
          </p:cNvPr>
          <p:cNvPicPr>
            <a:picLocks noChangeAspect="1"/>
          </p:cNvPicPr>
          <p:nvPr/>
        </p:nvPicPr>
        <p:blipFill rotWithShape="1">
          <a:blip r:embed="rId3"/>
          <a:srcRect l="3162" t="10970" r="16311" b="3629"/>
          <a:stretch/>
        </p:blipFill>
        <p:spPr>
          <a:xfrm>
            <a:off x="385563" y="930489"/>
            <a:ext cx="4958598" cy="2726501"/>
          </a:xfrm>
          <a:prstGeom prst="rect">
            <a:avLst/>
          </a:prstGeom>
        </p:spPr>
      </p:pic>
      <p:pic>
        <p:nvPicPr>
          <p:cNvPr id="40" name="Imagem 39">
            <a:extLst>
              <a:ext uri="{FF2B5EF4-FFF2-40B4-BE49-F238E27FC236}">
                <a16:creationId xmlns:a16="http://schemas.microsoft.com/office/drawing/2014/main" id="{8751CE67-1800-4B26-80AD-D4FBCE17EC88}"/>
              </a:ext>
            </a:extLst>
          </p:cNvPr>
          <p:cNvPicPr>
            <a:picLocks noChangeAspect="1"/>
          </p:cNvPicPr>
          <p:nvPr/>
        </p:nvPicPr>
        <p:blipFill rotWithShape="1">
          <a:blip r:embed="rId4"/>
          <a:srcRect l="1519" t="3262" r="1930" b="3262"/>
          <a:stretch/>
        </p:blipFill>
        <p:spPr>
          <a:xfrm>
            <a:off x="385562" y="3901661"/>
            <a:ext cx="4958599" cy="2590579"/>
          </a:xfrm>
          <a:prstGeom prst="rect">
            <a:avLst/>
          </a:prstGeom>
        </p:spPr>
      </p:pic>
      <p:sp>
        <p:nvSpPr>
          <p:cNvPr id="2" name="Rectangle 7">
            <a:extLst>
              <a:ext uri="{FF2B5EF4-FFF2-40B4-BE49-F238E27FC236}">
                <a16:creationId xmlns:a16="http://schemas.microsoft.com/office/drawing/2014/main" id="{FA2808DD-7424-4808-AFA2-BBEB0A99F57D}"/>
              </a:ext>
            </a:extLst>
          </p:cNvPr>
          <p:cNvSpPr/>
          <p:nvPr/>
        </p:nvSpPr>
        <p:spPr>
          <a:xfrm>
            <a:off x="385562" y="59082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8">
            <a:extLst>
              <a:ext uri="{FF2B5EF4-FFF2-40B4-BE49-F238E27FC236}">
                <a16:creationId xmlns:a16="http://schemas.microsoft.com/office/drawing/2014/main" id="{4A8B0826-D864-4139-B0F7-9629810F16B8}"/>
              </a:ext>
            </a:extLst>
          </p:cNvPr>
          <p:cNvSpPr/>
          <p:nvPr/>
        </p:nvSpPr>
        <p:spPr>
          <a:xfrm>
            <a:off x="7981175" y="587264"/>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9">
            <a:extLst>
              <a:ext uri="{FF2B5EF4-FFF2-40B4-BE49-F238E27FC236}">
                <a16:creationId xmlns:a16="http://schemas.microsoft.com/office/drawing/2014/main" id="{4CCC3AC9-E1E0-4F06-91C6-9B329D148EBA}"/>
              </a:ext>
            </a:extLst>
          </p:cNvPr>
          <p:cNvSpPr/>
          <p:nvPr/>
        </p:nvSpPr>
        <p:spPr>
          <a:xfrm>
            <a:off x="4180858" y="59082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sp>
        <p:nvSpPr>
          <p:cNvPr id="7" name="Retângulo 6">
            <a:extLst>
              <a:ext uri="{FF2B5EF4-FFF2-40B4-BE49-F238E27FC236}">
                <a16:creationId xmlns:a16="http://schemas.microsoft.com/office/drawing/2014/main" id="{9AD15A9C-5F72-4835-A7EF-68A6BD995611}"/>
              </a:ext>
            </a:extLst>
          </p:cNvPr>
          <p:cNvSpPr/>
          <p:nvPr/>
        </p:nvSpPr>
        <p:spPr>
          <a:xfrm>
            <a:off x="2168063" y="2757616"/>
            <a:ext cx="173620" cy="1620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reto 18">
            <a:extLst>
              <a:ext uri="{FF2B5EF4-FFF2-40B4-BE49-F238E27FC236}">
                <a16:creationId xmlns:a16="http://schemas.microsoft.com/office/drawing/2014/main" id="{AFA588FA-D7C0-43BE-9A6A-2CBD917C76C4}"/>
              </a:ext>
            </a:extLst>
          </p:cNvPr>
          <p:cNvCxnSpPr>
            <a:cxnSpLocks/>
          </p:cNvCxnSpPr>
          <p:nvPr/>
        </p:nvCxnSpPr>
        <p:spPr>
          <a:xfrm>
            <a:off x="2254873" y="2919661"/>
            <a:ext cx="5726302" cy="1231132"/>
          </a:xfrm>
          <a:prstGeom prst="line">
            <a:avLst/>
          </a:prstGeom>
          <a:ln w="38100">
            <a:solidFill>
              <a:srgbClr val="FF4747"/>
            </a:solidFill>
          </a:ln>
        </p:spPr>
        <p:style>
          <a:lnRef idx="1">
            <a:schemeClr val="accent2"/>
          </a:lnRef>
          <a:fillRef idx="0">
            <a:schemeClr val="accent2"/>
          </a:fillRef>
          <a:effectRef idx="0">
            <a:schemeClr val="accent2"/>
          </a:effectRef>
          <a:fontRef idx="minor">
            <a:schemeClr val="tx1"/>
          </a:fontRef>
        </p:style>
      </p:cxnSp>
      <p:cxnSp>
        <p:nvCxnSpPr>
          <p:cNvPr id="20" name="Conector reto 19">
            <a:extLst>
              <a:ext uri="{FF2B5EF4-FFF2-40B4-BE49-F238E27FC236}">
                <a16:creationId xmlns:a16="http://schemas.microsoft.com/office/drawing/2014/main" id="{3B3A1655-73C4-49D5-B6C5-B5DBE48C9795}"/>
              </a:ext>
            </a:extLst>
          </p:cNvPr>
          <p:cNvCxnSpPr>
            <a:cxnSpLocks/>
          </p:cNvCxnSpPr>
          <p:nvPr/>
        </p:nvCxnSpPr>
        <p:spPr>
          <a:xfrm flipV="1">
            <a:off x="2341683" y="2293739"/>
            <a:ext cx="4871788" cy="463878"/>
          </a:xfrm>
          <a:prstGeom prst="line">
            <a:avLst/>
          </a:prstGeom>
          <a:ln w="38100">
            <a:solidFill>
              <a:srgbClr val="FF4747"/>
            </a:solidFill>
          </a:ln>
        </p:spPr>
        <p:style>
          <a:lnRef idx="1">
            <a:schemeClr val="accent2"/>
          </a:lnRef>
          <a:fillRef idx="0">
            <a:schemeClr val="accent2"/>
          </a:fillRef>
          <a:effectRef idx="0">
            <a:schemeClr val="accent2"/>
          </a:effectRef>
          <a:fontRef idx="minor">
            <a:schemeClr val="tx1"/>
          </a:fontRef>
        </p:style>
      </p:cxnSp>
      <p:sp>
        <p:nvSpPr>
          <p:cNvPr id="18" name="CaixaDeTexto 17">
            <a:extLst>
              <a:ext uri="{FF2B5EF4-FFF2-40B4-BE49-F238E27FC236}">
                <a16:creationId xmlns:a16="http://schemas.microsoft.com/office/drawing/2014/main" id="{3F2018B0-F202-4162-8517-25E31DFB5BD5}"/>
              </a:ext>
            </a:extLst>
          </p:cNvPr>
          <p:cNvSpPr txBox="1"/>
          <p:nvPr/>
        </p:nvSpPr>
        <p:spPr>
          <a:xfrm>
            <a:off x="5598007" y="5026439"/>
            <a:ext cx="6086488" cy="2160656"/>
          </a:xfrm>
          <a:prstGeom prst="rect">
            <a:avLst/>
          </a:prstGeom>
          <a:noFill/>
        </p:spPr>
        <p:txBody>
          <a:bodyPr wrap="square">
            <a:spAutoFit/>
          </a:bodyPr>
          <a:lstStyle/>
          <a:p>
            <a:pPr marL="342900" marR="0" lvl="0" indent="-342900" algn="just" fontAlgn="base">
              <a:lnSpc>
                <a:spcPct val="150000"/>
              </a:lnSpc>
              <a:spcBef>
                <a:spcPts val="600"/>
              </a:spcBef>
              <a:spcAft>
                <a:spcPts val="600"/>
              </a:spcAft>
              <a:buClrTx/>
              <a:buSzTx/>
              <a:buFont typeface="Wingdings" panose="05000000000000000000" pitchFamily="2" charset="2"/>
              <a:buChar char="ü"/>
              <a:tabLst/>
              <a:defRPr/>
            </a:pPr>
            <a:r>
              <a:rPr kumimoji="0" lang="pt-BR" altLang="pt-BR" sz="1600" b="0" i="0" u="none" strike="noStrike" cap="none" normalizeH="0" baseline="0" dirty="0">
                <a:ln>
                  <a:noFill/>
                </a:ln>
                <a:solidFill>
                  <a:schemeClr val="tx1">
                    <a:lumMod val="65000"/>
                    <a:lumOff val="35000"/>
                  </a:schemeClr>
                </a:solidFill>
                <a:effectLst/>
                <a:latin typeface="Arial" panose="020B0604020202020204" pitchFamily="34" charset="0"/>
                <a:ea typeface="MS PGothic" panose="020B0600070205080204" pitchFamily="34" charset="-128"/>
              </a:rPr>
              <a:t>Para Exportação o Ideal é escoamento para o Porto de Itaqui via ferrovia Norte-Sul;</a:t>
            </a:r>
          </a:p>
          <a:p>
            <a:pPr marL="342900" marR="0" lvl="0" indent="-342900" algn="just" fontAlgn="base">
              <a:lnSpc>
                <a:spcPct val="150000"/>
              </a:lnSpc>
              <a:spcBef>
                <a:spcPts val="600"/>
              </a:spcBef>
              <a:spcAft>
                <a:spcPts val="600"/>
              </a:spcAft>
              <a:buClrTx/>
              <a:buSzTx/>
              <a:buFont typeface="Wingdings" panose="05000000000000000000" pitchFamily="2" charset="2"/>
              <a:buChar char="ü"/>
              <a:tabLst/>
              <a:defRPr/>
            </a:pPr>
            <a:r>
              <a:rPr kumimoji="0" lang="pt-BR" altLang="pt-BR" sz="1600" b="0" i="0" u="none" strike="noStrike" cap="none" normalizeH="0" baseline="0" dirty="0">
                <a:ln>
                  <a:noFill/>
                </a:ln>
                <a:solidFill>
                  <a:schemeClr val="tx1">
                    <a:lumMod val="65000"/>
                    <a:lumOff val="35000"/>
                  </a:schemeClr>
                </a:solidFill>
                <a:effectLst/>
                <a:latin typeface="Arial" panose="020B0604020202020204" pitchFamily="34" charset="0"/>
                <a:ea typeface="MS PGothic" panose="020B0600070205080204" pitchFamily="34" charset="-128"/>
              </a:rPr>
              <a:t>Para Mina Gerais usaremos Frete de retorno para garantir preços competitivos</a:t>
            </a:r>
          </a:p>
          <a:p>
            <a:pPr marR="0" lvl="0" algn="just" fontAlgn="base">
              <a:lnSpc>
                <a:spcPct val="150000"/>
              </a:lnSpc>
              <a:spcBef>
                <a:spcPts val="600"/>
              </a:spcBef>
              <a:spcAft>
                <a:spcPts val="600"/>
              </a:spcAft>
              <a:buClrTx/>
              <a:buSzTx/>
              <a:tabLst/>
              <a:defRPr/>
            </a:pPr>
            <a:endParaRPr kumimoji="0" lang="pt-BR" altLang="pt-BR" sz="1200" b="0" i="0" u="none" strike="noStrike" cap="none" normalizeH="0" baseline="0" dirty="0">
              <a:ln>
                <a:noFill/>
              </a:ln>
              <a:solidFill>
                <a:schemeClr val="tx1"/>
              </a:solidFill>
              <a:effectLst/>
              <a:latin typeface="Arial" panose="020B0604020202020204" pitchFamily="34" charset="0"/>
            </a:endParaRPr>
          </a:p>
        </p:txBody>
      </p:sp>
      <p:sp>
        <p:nvSpPr>
          <p:cNvPr id="23" name="Triângulo isósceles 22">
            <a:extLst>
              <a:ext uri="{FF2B5EF4-FFF2-40B4-BE49-F238E27FC236}">
                <a16:creationId xmlns:a16="http://schemas.microsoft.com/office/drawing/2014/main" id="{7DDBA86A-D723-4BB7-AFE3-134AF22916C6}"/>
              </a:ext>
            </a:extLst>
          </p:cNvPr>
          <p:cNvSpPr/>
          <p:nvPr/>
        </p:nvSpPr>
        <p:spPr>
          <a:xfrm flipV="1">
            <a:off x="7884178" y="1189149"/>
            <a:ext cx="237757" cy="33733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3" name="Conector reto 32">
            <a:extLst>
              <a:ext uri="{FF2B5EF4-FFF2-40B4-BE49-F238E27FC236}">
                <a16:creationId xmlns:a16="http://schemas.microsoft.com/office/drawing/2014/main" id="{53BF3A78-21A8-4625-A466-6DEDDC9450A4}"/>
              </a:ext>
            </a:extLst>
          </p:cNvPr>
          <p:cNvCxnSpPr>
            <a:cxnSpLocks/>
            <a:stCxn id="7" idx="0"/>
          </p:cNvCxnSpPr>
          <p:nvPr/>
        </p:nvCxnSpPr>
        <p:spPr>
          <a:xfrm flipV="1">
            <a:off x="2254873" y="1526484"/>
            <a:ext cx="5629305" cy="1231132"/>
          </a:xfrm>
          <a:prstGeom prst="line">
            <a:avLst/>
          </a:prstGeom>
          <a:ln w="38100">
            <a:solidFill>
              <a:srgbClr val="FF4747"/>
            </a:solidFill>
          </a:ln>
        </p:spPr>
        <p:style>
          <a:lnRef idx="1">
            <a:schemeClr val="accent2"/>
          </a:lnRef>
          <a:fillRef idx="0">
            <a:schemeClr val="accent2"/>
          </a:fillRef>
          <a:effectRef idx="0">
            <a:schemeClr val="accent2"/>
          </a:effectRef>
          <a:fontRef idx="minor">
            <a:schemeClr val="tx1"/>
          </a:fontRef>
        </p:style>
      </p:cxnSp>
      <p:sp>
        <p:nvSpPr>
          <p:cNvPr id="32" name="CaixaDeTexto 31">
            <a:extLst>
              <a:ext uri="{FF2B5EF4-FFF2-40B4-BE49-F238E27FC236}">
                <a16:creationId xmlns:a16="http://schemas.microsoft.com/office/drawing/2014/main" id="{1025805E-D31E-48CE-B2AE-6A1E128A136F}"/>
              </a:ext>
            </a:extLst>
          </p:cNvPr>
          <p:cNvSpPr txBox="1"/>
          <p:nvPr/>
        </p:nvSpPr>
        <p:spPr>
          <a:xfrm>
            <a:off x="8251624" y="930489"/>
            <a:ext cx="1609761" cy="408623"/>
          </a:xfrm>
          <a:prstGeom prst="roundRect">
            <a:avLst/>
          </a:prstGeom>
          <a:solidFill>
            <a:schemeClr val="bg1">
              <a:lumMod val="85000"/>
            </a:schemeClr>
          </a:solidFill>
        </p:spPr>
        <p:txBody>
          <a:bodyPr wrap="none" rtlCol="0">
            <a:spAutoFit/>
          </a:bodyPr>
          <a:lstStyle/>
          <a:p>
            <a:r>
              <a:rPr lang="pt-BR" dirty="0">
                <a:solidFill>
                  <a:srgbClr val="C00000"/>
                </a:solidFill>
              </a:rPr>
              <a:t>Porto de Itaqui</a:t>
            </a:r>
          </a:p>
        </p:txBody>
      </p:sp>
    </p:spTree>
    <p:extLst>
      <p:ext uri="{BB962C8B-B14F-4D97-AF65-F5344CB8AC3E}">
        <p14:creationId xmlns:p14="http://schemas.microsoft.com/office/powerpoint/2010/main" val="139702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396">
            <a:extLst>
              <a:ext uri="{FF2B5EF4-FFF2-40B4-BE49-F238E27FC236}">
                <a16:creationId xmlns:a16="http://schemas.microsoft.com/office/drawing/2014/main" id="{4B616A85-EB32-4625-8BB7-2D89F5B1798B}"/>
              </a:ext>
            </a:extLst>
          </p:cNvPr>
          <p:cNvSpPr txBox="1">
            <a:spLocks noChangeArrowheads="1"/>
          </p:cNvSpPr>
          <p:nvPr/>
        </p:nvSpPr>
        <p:spPr bwMode="auto">
          <a:xfrm>
            <a:off x="385562" y="97047"/>
            <a:ext cx="10756049" cy="879728"/>
          </a:xfrm>
          <a:prstGeom prst="rect">
            <a:avLst/>
          </a:prstGeom>
          <a:noFill/>
          <a:ln>
            <a:noFill/>
          </a:ln>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a:spcBef>
                <a:spcPts val="450"/>
              </a:spcBef>
              <a:defRPr/>
            </a:pPr>
            <a:r>
              <a:rPr lang="en-US" sz="2350" b="1" dirty="0">
                <a:solidFill>
                  <a:schemeClr val="tx1">
                    <a:lumMod val="65000"/>
                    <a:lumOff val="35000"/>
                  </a:schemeClr>
                </a:solidFill>
              </a:rPr>
              <a:t>Done Partial Research and Starting Polls
</a:t>
            </a:r>
            <a:endParaRPr lang="pt-BR" altLang="pt-BR" sz="2350" b="1" dirty="0">
              <a:solidFill>
                <a:schemeClr val="tx1">
                  <a:lumMod val="65000"/>
                  <a:lumOff val="35000"/>
                </a:schemeClr>
              </a:solidFill>
            </a:endParaRPr>
          </a:p>
        </p:txBody>
      </p:sp>
      <p:sp>
        <p:nvSpPr>
          <p:cNvPr id="2" name="Rectangle 7">
            <a:extLst>
              <a:ext uri="{FF2B5EF4-FFF2-40B4-BE49-F238E27FC236}">
                <a16:creationId xmlns:a16="http://schemas.microsoft.com/office/drawing/2014/main" id="{FA2808DD-7424-4808-AFA2-BBEB0A99F57D}"/>
              </a:ext>
            </a:extLst>
          </p:cNvPr>
          <p:cNvSpPr/>
          <p:nvPr/>
        </p:nvSpPr>
        <p:spPr>
          <a:xfrm>
            <a:off x="385562" y="590821"/>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9">
            <a:extLst>
              <a:ext uri="{FF2B5EF4-FFF2-40B4-BE49-F238E27FC236}">
                <a16:creationId xmlns:a16="http://schemas.microsoft.com/office/drawing/2014/main" id="{4CCC3AC9-E1E0-4F06-91C6-9B329D148EBA}"/>
              </a:ext>
            </a:extLst>
          </p:cNvPr>
          <p:cNvSpPr/>
          <p:nvPr/>
        </p:nvSpPr>
        <p:spPr>
          <a:xfrm>
            <a:off x="4180858" y="590821"/>
            <a:ext cx="3703320" cy="91440"/>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sp>
      <p:pic>
        <p:nvPicPr>
          <p:cNvPr id="24" name="Imagem 23" descr="Uma imagem contendo ao ar livre, grama, homem, em pé&#10;&#10;Descrição gerada automaticamente">
            <a:extLst>
              <a:ext uri="{FF2B5EF4-FFF2-40B4-BE49-F238E27FC236}">
                <a16:creationId xmlns:a16="http://schemas.microsoft.com/office/drawing/2014/main" id="{4D6F1E2C-0CCA-4B9F-8E88-12EDE0F65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9660" y="833366"/>
            <a:ext cx="3096138" cy="3401375"/>
          </a:xfrm>
          <a:prstGeom prst="rect">
            <a:avLst/>
          </a:prstGeom>
        </p:spPr>
      </p:pic>
      <p:pic>
        <p:nvPicPr>
          <p:cNvPr id="26" name="Imagem 25" descr="Uma imagem contendo ao ar livre, caminhão, em pé, carro&#10;&#10;Descrição gerada automaticamente">
            <a:extLst>
              <a:ext uri="{FF2B5EF4-FFF2-40B4-BE49-F238E27FC236}">
                <a16:creationId xmlns:a16="http://schemas.microsoft.com/office/drawing/2014/main" id="{C163A22C-E63E-42A2-BB9C-69DBDC38A728}"/>
              </a:ext>
            </a:extLst>
          </p:cNvPr>
          <p:cNvPicPr>
            <a:picLocks noChangeAspect="1"/>
          </p:cNvPicPr>
          <p:nvPr/>
        </p:nvPicPr>
        <p:blipFill rotWithShape="1">
          <a:blip r:embed="rId3">
            <a:extLst>
              <a:ext uri="{28A0092B-C50C-407E-A947-70E740481C1C}">
                <a14:useLocalDpi xmlns:a14="http://schemas.microsoft.com/office/drawing/2010/main" val="0"/>
              </a:ext>
            </a:extLst>
          </a:blip>
          <a:srcRect l="23437"/>
          <a:stretch/>
        </p:blipFill>
        <p:spPr>
          <a:xfrm>
            <a:off x="7011045" y="4642451"/>
            <a:ext cx="3096138" cy="2170187"/>
          </a:xfrm>
          <a:prstGeom prst="rect">
            <a:avLst/>
          </a:prstGeom>
        </p:spPr>
      </p:pic>
      <p:pic>
        <p:nvPicPr>
          <p:cNvPr id="30" name="Imagem 29">
            <a:extLst>
              <a:ext uri="{FF2B5EF4-FFF2-40B4-BE49-F238E27FC236}">
                <a16:creationId xmlns:a16="http://schemas.microsoft.com/office/drawing/2014/main" id="{F6BCC969-46DE-47BB-8E9B-2C381B8E7145}"/>
              </a:ext>
            </a:extLst>
          </p:cNvPr>
          <p:cNvPicPr>
            <a:picLocks noChangeAspect="1"/>
          </p:cNvPicPr>
          <p:nvPr/>
        </p:nvPicPr>
        <p:blipFill rotWithShape="1">
          <a:blip r:embed="rId4"/>
          <a:srcRect l="34292" r="35048" b="17629"/>
          <a:stretch/>
        </p:blipFill>
        <p:spPr>
          <a:xfrm>
            <a:off x="2457593" y="976775"/>
            <a:ext cx="3262578" cy="3339058"/>
          </a:xfrm>
          <a:prstGeom prst="rect">
            <a:avLst/>
          </a:prstGeom>
        </p:spPr>
      </p:pic>
      <p:pic>
        <p:nvPicPr>
          <p:cNvPr id="35" name="Imagem 34" descr="Uma imagem contendo ao ar livre, girafa, planta, terra&#10;&#10;Descrição gerada automaticamente">
            <a:extLst>
              <a:ext uri="{FF2B5EF4-FFF2-40B4-BE49-F238E27FC236}">
                <a16:creationId xmlns:a16="http://schemas.microsoft.com/office/drawing/2014/main" id="{D01AA394-FF1A-4256-A52F-49749D1550FF}"/>
              </a:ext>
            </a:extLst>
          </p:cNvPr>
          <p:cNvPicPr/>
          <p:nvPr/>
        </p:nvPicPr>
        <p:blipFill rotWithShape="1">
          <a:blip r:embed="rId5" cstate="print">
            <a:extLst>
              <a:ext uri="{28A0092B-C50C-407E-A947-70E740481C1C}">
                <a14:useLocalDpi xmlns:a14="http://schemas.microsoft.com/office/drawing/2010/main" val="0"/>
              </a:ext>
            </a:extLst>
          </a:blip>
          <a:srcRect b="17615"/>
          <a:stretch/>
        </p:blipFill>
        <p:spPr>
          <a:xfrm>
            <a:off x="2457593" y="4606790"/>
            <a:ext cx="3242776" cy="2097458"/>
          </a:xfrm>
          <a:prstGeom prst="rect">
            <a:avLst/>
          </a:prstGeom>
        </p:spPr>
      </p:pic>
    </p:spTree>
    <p:extLst>
      <p:ext uri="{BB962C8B-B14F-4D97-AF65-F5344CB8AC3E}">
        <p14:creationId xmlns:p14="http://schemas.microsoft.com/office/powerpoint/2010/main" val="383549568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5726</TotalTime>
  <Words>688</Words>
  <Application>Microsoft Office PowerPoint</Application>
  <PresentationFormat>Widescreen</PresentationFormat>
  <Paragraphs>265</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Times New Roman</vt:lpstr>
      <vt:lpstr>Wingdings</vt:lpstr>
      <vt:lpstr>Tema do Office</vt:lpstr>
      <vt:lpstr>PowerPoint Presentation</vt:lpstr>
      <vt:lpstr>PowerPoint Presentation</vt:lpstr>
      <vt:lpstr>PowerPoint Presentation</vt:lpstr>
      <vt:lpstr>Targets identified - 56%Fe to 66%Fe 
</vt:lpstr>
      <vt:lpstr>Target Development 10  From Research to Extraction - Evolution in Quality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Asian Dragon International corp</cp:lastModifiedBy>
  <cp:revision>33</cp:revision>
  <dcterms:created xsi:type="dcterms:W3CDTF">2020-10-16T19:52:06Z</dcterms:created>
  <dcterms:modified xsi:type="dcterms:W3CDTF">2020-12-26T13:24:06Z</dcterms:modified>
</cp:coreProperties>
</file>