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71" r:id="rId3"/>
    <p:sldId id="257" r:id="rId4"/>
    <p:sldId id="261" r:id="rId5"/>
    <p:sldId id="272" r:id="rId6"/>
    <p:sldId id="262" r:id="rId7"/>
    <p:sldId id="273" r:id="rId8"/>
    <p:sldId id="263" r:id="rId9"/>
    <p:sldId id="275" r:id="rId10"/>
    <p:sldId id="264" r:id="rId11"/>
    <p:sldId id="274" r:id="rId12"/>
    <p:sldId id="265" r:id="rId13"/>
    <p:sldId id="270" r:id="rId14"/>
    <p:sldId id="276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7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0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6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2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7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2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4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0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0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3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24" r:id="rId6"/>
    <p:sldLayoutId id="2147483720" r:id="rId7"/>
    <p:sldLayoutId id="2147483721" r:id="rId8"/>
    <p:sldLayoutId id="2147483722" r:id="rId9"/>
    <p:sldLayoutId id="2147483723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B0FD63-5DB7-4A90-818D-01412179B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875150" cy="2349823"/>
          </a:xfrm>
        </p:spPr>
        <p:txBody>
          <a:bodyPr>
            <a:normAutofit/>
          </a:bodyPr>
          <a:lstStyle/>
          <a:p>
            <a:r>
              <a:rPr lang="es-ES" sz="1800" dirty="0" err="1">
                <a:solidFill>
                  <a:srgbClr val="FFFFFF"/>
                </a:solidFill>
              </a:rPr>
              <a:t>Advanced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Building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Systems</a:t>
            </a:r>
            <a:endParaRPr lang="es-ES" sz="1800" dirty="0">
              <a:solidFill>
                <a:srgbClr val="FFFFFF"/>
              </a:solidFill>
            </a:endParaRPr>
          </a:p>
          <a:p>
            <a:r>
              <a:rPr lang="es-ES" sz="1800" dirty="0">
                <a:solidFill>
                  <a:srgbClr val="FFFFFF"/>
                </a:solidFill>
              </a:rPr>
              <a:t>MARCH 2021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107947C-38D9-41F7-B8EA-8CE4C99E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8" r="16108" b="-2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50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7A1617-4134-4499-BDBE-BFF7471B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s-ES" sz="4400" dirty="0" err="1">
                <a:solidFill>
                  <a:srgbClr val="FFFFFF"/>
                </a:solidFill>
              </a:rPr>
              <a:t>Insulation</a:t>
            </a:r>
            <a:r>
              <a:rPr lang="es-ES" sz="4400" dirty="0">
                <a:solidFill>
                  <a:srgbClr val="FFFFFF"/>
                </a:solidFill>
              </a:rPr>
              <a:t> &amp; </a:t>
            </a:r>
            <a:r>
              <a:rPr lang="es-ES" sz="4400" dirty="0" err="1">
                <a:solidFill>
                  <a:srgbClr val="FFFFFF"/>
                </a:solidFill>
              </a:rPr>
              <a:t>Conservation</a:t>
            </a:r>
            <a:r>
              <a:rPr lang="es-ES" sz="4400" dirty="0">
                <a:solidFill>
                  <a:srgbClr val="FFFFFF"/>
                </a:solidFill>
              </a:rPr>
              <a:t> of Energy (ICE)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AB4F1-0C9B-4E34-8AEA-DD3722CB9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sensitive</a:t>
            </a:r>
            <a:r>
              <a:rPr lang="es-ES" dirty="0"/>
              <a:t> to the </a:t>
            </a:r>
            <a:r>
              <a:rPr lang="es-ES" dirty="0" err="1"/>
              <a:t>need</a:t>
            </a:r>
            <a:r>
              <a:rPr lang="es-ES" dirty="0"/>
              <a:t> of </a:t>
            </a:r>
            <a:r>
              <a:rPr lang="es-ES" dirty="0" err="1"/>
              <a:t>reducing</a:t>
            </a:r>
            <a:r>
              <a:rPr lang="es-ES" dirty="0"/>
              <a:t> </a:t>
            </a:r>
            <a:r>
              <a:rPr lang="es-ES" dirty="0" err="1"/>
              <a:t>environmental</a:t>
            </a:r>
            <a:r>
              <a:rPr lang="es-ES" dirty="0"/>
              <a:t> </a:t>
            </a:r>
            <a:r>
              <a:rPr lang="es-ES" dirty="0" err="1"/>
              <a:t>impact</a:t>
            </a:r>
            <a:r>
              <a:rPr lang="es-ES" dirty="0"/>
              <a:t>.</a:t>
            </a:r>
          </a:p>
          <a:p>
            <a:pPr>
              <a:lnSpc>
                <a:spcPct val="90000"/>
              </a:lnSpc>
            </a:pP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developed</a:t>
            </a:r>
            <a:r>
              <a:rPr lang="es-ES" dirty="0"/>
              <a:t> our </a:t>
            </a:r>
            <a:r>
              <a:rPr lang="es-ES" dirty="0" err="1"/>
              <a:t>own</a:t>
            </a:r>
            <a:r>
              <a:rPr lang="es-ES" dirty="0"/>
              <a:t> </a:t>
            </a:r>
            <a:r>
              <a:rPr lang="es-ES" dirty="0" err="1"/>
              <a:t>unique</a:t>
            </a:r>
            <a:r>
              <a:rPr lang="es-ES" dirty="0"/>
              <a:t> </a:t>
            </a:r>
            <a:r>
              <a:rPr lang="es-ES" dirty="0" err="1"/>
              <a:t>insulation</a:t>
            </a:r>
            <a:r>
              <a:rPr lang="es-ES" dirty="0"/>
              <a:t> </a:t>
            </a:r>
            <a:r>
              <a:rPr lang="es-ES" dirty="0" err="1"/>
              <a:t>method</a:t>
            </a:r>
            <a:r>
              <a:rPr lang="es-ES" dirty="0"/>
              <a:t> </a:t>
            </a:r>
            <a:r>
              <a:rPr lang="es-ES" dirty="0" err="1"/>
              <a:t>combining</a:t>
            </a:r>
            <a:r>
              <a:rPr lang="es-ES" dirty="0"/>
              <a:t> </a:t>
            </a:r>
            <a:r>
              <a:rPr lang="es-ES" dirty="0" err="1"/>
              <a:t>rockwool</a:t>
            </a:r>
            <a:r>
              <a:rPr lang="es-ES" dirty="0"/>
              <a:t>, </a:t>
            </a:r>
            <a:r>
              <a:rPr lang="es-ES" dirty="0" err="1"/>
              <a:t>breathable</a:t>
            </a:r>
            <a:r>
              <a:rPr lang="es-ES" dirty="0"/>
              <a:t> </a:t>
            </a:r>
            <a:r>
              <a:rPr lang="es-ES" dirty="0" err="1"/>
              <a:t>membrane</a:t>
            </a:r>
            <a:r>
              <a:rPr lang="es-ES" dirty="0"/>
              <a:t>, insulated cement board, </a:t>
            </a:r>
            <a:r>
              <a:rPr lang="es-ES" dirty="0" err="1"/>
              <a:t>ventilated</a:t>
            </a:r>
            <a:r>
              <a:rPr lang="es-ES" dirty="0"/>
              <a:t> </a:t>
            </a:r>
            <a:r>
              <a:rPr lang="es-ES" dirty="0" err="1"/>
              <a:t>sub-floor</a:t>
            </a:r>
            <a:r>
              <a:rPr lang="es-ES" dirty="0"/>
              <a:t> and </a:t>
            </a:r>
            <a:r>
              <a:rPr lang="es-ES" dirty="0" err="1"/>
              <a:t>indoor</a:t>
            </a:r>
            <a:r>
              <a:rPr lang="es-ES" dirty="0"/>
              <a:t> </a:t>
            </a:r>
            <a:r>
              <a:rPr lang="es-ES" dirty="0" err="1"/>
              <a:t>roof</a:t>
            </a:r>
            <a:r>
              <a:rPr lang="es-ES" dirty="0"/>
              <a:t> </a:t>
            </a:r>
            <a:r>
              <a:rPr lang="es-ES" dirty="0" err="1"/>
              <a:t>space</a:t>
            </a:r>
            <a:r>
              <a:rPr lang="es-ES" dirty="0"/>
              <a:t> and a </a:t>
            </a:r>
            <a:r>
              <a:rPr lang="es-ES" dirty="0" err="1"/>
              <a:t>ventilated</a:t>
            </a:r>
            <a:r>
              <a:rPr lang="es-ES" dirty="0"/>
              <a:t> exterior </a:t>
            </a:r>
            <a:r>
              <a:rPr lang="es-ES" dirty="0" err="1"/>
              <a:t>cavity</a:t>
            </a:r>
            <a:r>
              <a:rPr lang="es-ES" dirty="0"/>
              <a:t> </a:t>
            </a:r>
            <a:r>
              <a:rPr lang="es-ES" dirty="0" err="1"/>
              <a:t>wall</a:t>
            </a:r>
            <a:r>
              <a:rPr lang="es-ES" dirty="0"/>
              <a:t> to </a:t>
            </a:r>
            <a:r>
              <a:rPr lang="es-ES" dirty="0" err="1"/>
              <a:t>achieve</a:t>
            </a:r>
            <a:r>
              <a:rPr lang="es-ES" dirty="0"/>
              <a:t> </a:t>
            </a:r>
            <a:r>
              <a:rPr lang="es-ES" dirty="0" err="1"/>
              <a:t>excellent</a:t>
            </a:r>
            <a:r>
              <a:rPr lang="es-ES" dirty="0"/>
              <a:t> </a:t>
            </a:r>
            <a:r>
              <a:rPr lang="es-ES" dirty="0" err="1"/>
              <a:t>levels</a:t>
            </a:r>
            <a:r>
              <a:rPr lang="es-ES" dirty="0"/>
              <a:t> of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conservation</a:t>
            </a:r>
            <a:r>
              <a:rPr lang="es-ES" dirty="0"/>
              <a:t>.</a:t>
            </a:r>
          </a:p>
          <a:p>
            <a:pPr>
              <a:lnSpc>
                <a:spcPct val="90000"/>
              </a:lnSpc>
            </a:pP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intelligent</a:t>
            </a:r>
            <a:r>
              <a:rPr lang="es-ES" dirty="0"/>
              <a:t> and </a:t>
            </a:r>
            <a:r>
              <a:rPr lang="es-ES" dirty="0" err="1"/>
              <a:t>advanced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 </a:t>
            </a:r>
            <a:r>
              <a:rPr lang="es-ES" dirty="0" err="1"/>
              <a:t>meet</a:t>
            </a:r>
            <a:r>
              <a:rPr lang="es-ES" dirty="0"/>
              <a:t> the </a:t>
            </a:r>
            <a:r>
              <a:rPr lang="es-ES" dirty="0" err="1"/>
              <a:t>rigorous</a:t>
            </a:r>
            <a:r>
              <a:rPr lang="es-ES" dirty="0"/>
              <a:t> </a:t>
            </a:r>
            <a:r>
              <a:rPr lang="es-ES" dirty="0" err="1"/>
              <a:t>demands</a:t>
            </a:r>
            <a:r>
              <a:rPr lang="es-ES" dirty="0"/>
              <a:t> of </a:t>
            </a:r>
            <a:r>
              <a:rPr lang="es-ES" dirty="0" err="1"/>
              <a:t>today’s</a:t>
            </a:r>
            <a:r>
              <a:rPr lang="es-ES" dirty="0"/>
              <a:t> </a:t>
            </a:r>
            <a:r>
              <a:rPr lang="es-ES" dirty="0" err="1"/>
              <a:t>regulations</a:t>
            </a:r>
            <a:r>
              <a:rPr lang="es-ES" dirty="0"/>
              <a:t> and </a:t>
            </a:r>
            <a:r>
              <a:rPr lang="es-ES" dirty="0" err="1"/>
              <a:t>provide</a:t>
            </a:r>
            <a:r>
              <a:rPr lang="es-ES" dirty="0"/>
              <a:t>  superior </a:t>
            </a:r>
            <a:r>
              <a:rPr lang="es-ES" dirty="0" err="1"/>
              <a:t>insulation</a:t>
            </a:r>
            <a:r>
              <a:rPr lang="es-ES" dirty="0"/>
              <a:t> </a:t>
            </a:r>
            <a:r>
              <a:rPr lang="es-ES" dirty="0" err="1"/>
              <a:t>properties</a:t>
            </a:r>
            <a:r>
              <a:rPr lang="es-ES" dirty="0"/>
              <a:t>.</a:t>
            </a:r>
          </a:p>
          <a:p>
            <a:pPr>
              <a:lnSpc>
                <a:spcPct val="90000"/>
              </a:lnSpc>
            </a:pP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continually</a:t>
            </a:r>
            <a:r>
              <a:rPr lang="es-ES" dirty="0"/>
              <a:t> </a:t>
            </a:r>
            <a:r>
              <a:rPr lang="es-ES" dirty="0" err="1"/>
              <a:t>assess</a:t>
            </a:r>
            <a:r>
              <a:rPr lang="es-ES" dirty="0"/>
              <a:t> new </a:t>
            </a:r>
            <a:r>
              <a:rPr lang="es-ES" dirty="0" err="1"/>
              <a:t>materials</a:t>
            </a:r>
            <a:r>
              <a:rPr lang="es-ES" dirty="0"/>
              <a:t>, </a:t>
            </a:r>
            <a:r>
              <a:rPr lang="es-ES" dirty="0" err="1"/>
              <a:t>practices</a:t>
            </a:r>
            <a:r>
              <a:rPr lang="es-ES" dirty="0"/>
              <a:t> and </a:t>
            </a:r>
            <a:r>
              <a:rPr lang="es-ES" dirty="0" err="1"/>
              <a:t>techniques</a:t>
            </a:r>
            <a:r>
              <a:rPr lang="es-ES" dirty="0"/>
              <a:t> in </a:t>
            </a:r>
            <a:r>
              <a:rPr lang="es-ES" dirty="0" err="1"/>
              <a:t>order</a:t>
            </a:r>
            <a:r>
              <a:rPr lang="es-ES" dirty="0"/>
              <a:t> to </a:t>
            </a:r>
            <a:r>
              <a:rPr lang="es-ES" dirty="0" err="1"/>
              <a:t>maintain</a:t>
            </a:r>
            <a:r>
              <a:rPr lang="es-ES" dirty="0"/>
              <a:t> a </a:t>
            </a:r>
            <a:r>
              <a:rPr lang="es-ES" dirty="0" err="1"/>
              <a:t>dynamic</a:t>
            </a:r>
            <a:r>
              <a:rPr lang="es-ES" dirty="0"/>
              <a:t> and </a:t>
            </a:r>
            <a:r>
              <a:rPr lang="es-ES" dirty="0" err="1"/>
              <a:t>evolving</a:t>
            </a:r>
            <a:r>
              <a:rPr lang="es-ES" dirty="0"/>
              <a:t> </a:t>
            </a:r>
            <a:r>
              <a:rPr lang="es-ES" dirty="0" err="1"/>
              <a:t>approach</a:t>
            </a:r>
            <a:r>
              <a:rPr lang="es-ES" dirty="0"/>
              <a:t> to our </a:t>
            </a:r>
            <a:r>
              <a:rPr lang="es-ES" dirty="0" err="1"/>
              <a:t>environmental</a:t>
            </a:r>
            <a:r>
              <a:rPr lang="es-ES" dirty="0"/>
              <a:t> </a:t>
            </a:r>
            <a:r>
              <a:rPr lang="es-ES" dirty="0" err="1"/>
              <a:t>responsibilities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68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ED69BC-66D4-439D-9739-69DA08317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7312F7-2B85-4A98-BE37-BB99514D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77A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E62222A3-7F47-4D93-B2D7-B9F94CCD5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" r="1" b="337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1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F9654E-F2AC-489C-BC3F-8FD9B6C1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s-ES" sz="4400">
                <a:solidFill>
                  <a:srgbClr val="FFFFFF"/>
                </a:solidFill>
              </a:rPr>
              <a:t>FAB designs  - Functional and Beautiful!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3C64F-A0B7-4741-881C-F990FB425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s-ES" sz="2400" dirty="0" err="1"/>
              <a:t>We</a:t>
            </a:r>
            <a:r>
              <a:rPr lang="es-ES" sz="2400" dirty="0"/>
              <a:t> </a:t>
            </a:r>
            <a:r>
              <a:rPr lang="es-ES" sz="2400" dirty="0" err="1"/>
              <a:t>recognise</a:t>
            </a:r>
            <a:r>
              <a:rPr lang="es-ES" sz="2400" dirty="0"/>
              <a:t> </a:t>
            </a:r>
            <a:r>
              <a:rPr lang="es-ES" sz="2400" dirty="0" err="1"/>
              <a:t>that</a:t>
            </a:r>
            <a:r>
              <a:rPr lang="es-ES" sz="2400" dirty="0"/>
              <a:t> </a:t>
            </a:r>
            <a:r>
              <a:rPr lang="es-ES" sz="2400" dirty="0" err="1"/>
              <a:t>your</a:t>
            </a:r>
            <a:r>
              <a:rPr lang="es-ES" sz="2400" dirty="0"/>
              <a:t> </a:t>
            </a:r>
            <a:r>
              <a:rPr lang="es-ES" sz="2400" dirty="0" err="1"/>
              <a:t>building</a:t>
            </a:r>
            <a:r>
              <a:rPr lang="es-ES" sz="2400" dirty="0"/>
              <a:t>, </a:t>
            </a:r>
            <a:r>
              <a:rPr lang="es-ES" sz="2400" dirty="0" err="1"/>
              <a:t>whether</a:t>
            </a:r>
            <a:r>
              <a:rPr lang="es-ES" sz="2400" dirty="0"/>
              <a:t>  residencial 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other</a:t>
            </a:r>
            <a:r>
              <a:rPr lang="es-ES" sz="2400" dirty="0"/>
              <a:t> use </a:t>
            </a:r>
            <a:r>
              <a:rPr lang="es-ES" sz="2400" dirty="0" err="1"/>
              <a:t>should</a:t>
            </a:r>
            <a:r>
              <a:rPr lang="es-ES" sz="2400" dirty="0"/>
              <a:t> be </a:t>
            </a:r>
            <a:r>
              <a:rPr lang="es-ES" sz="2400" dirty="0" err="1"/>
              <a:t>both</a:t>
            </a:r>
            <a:r>
              <a:rPr lang="es-ES" sz="2400" dirty="0"/>
              <a:t> </a:t>
            </a:r>
            <a:r>
              <a:rPr lang="es-ES" sz="2400" dirty="0" err="1"/>
              <a:t>functional</a:t>
            </a:r>
            <a:r>
              <a:rPr lang="es-ES" sz="2400" dirty="0"/>
              <a:t> and </a:t>
            </a:r>
            <a:r>
              <a:rPr lang="es-ES" sz="2400" dirty="0" err="1"/>
              <a:t>beautiful</a:t>
            </a:r>
            <a:r>
              <a:rPr lang="es-ES" sz="2400" dirty="0"/>
              <a:t>.</a:t>
            </a:r>
          </a:p>
          <a:p>
            <a:r>
              <a:rPr lang="es-ES" sz="2400" dirty="0"/>
              <a:t>Our </a:t>
            </a:r>
            <a:r>
              <a:rPr lang="es-ES" sz="2400" dirty="0" err="1"/>
              <a:t>Advanced</a:t>
            </a:r>
            <a:r>
              <a:rPr lang="es-ES" sz="2400" dirty="0"/>
              <a:t> </a:t>
            </a:r>
            <a:r>
              <a:rPr lang="es-ES" sz="2400" dirty="0" err="1"/>
              <a:t>Building</a:t>
            </a:r>
            <a:r>
              <a:rPr lang="es-ES" sz="2400" dirty="0"/>
              <a:t> </a:t>
            </a:r>
            <a:r>
              <a:rPr lang="es-ES" sz="2400" dirty="0" err="1"/>
              <a:t>System</a:t>
            </a:r>
            <a:r>
              <a:rPr lang="es-ES" sz="2400" dirty="0"/>
              <a:t> </a:t>
            </a:r>
            <a:r>
              <a:rPr lang="es-ES" sz="2400" dirty="0" err="1"/>
              <a:t>accomodates</a:t>
            </a:r>
            <a:r>
              <a:rPr lang="es-ES" sz="2400" dirty="0"/>
              <a:t> all </a:t>
            </a:r>
            <a:r>
              <a:rPr lang="es-ES" sz="2400" dirty="0" err="1"/>
              <a:t>styles</a:t>
            </a:r>
            <a:r>
              <a:rPr lang="es-ES" sz="2400" dirty="0"/>
              <a:t>, </a:t>
            </a:r>
            <a:r>
              <a:rPr lang="es-ES" sz="2400" dirty="0" err="1"/>
              <a:t>whether</a:t>
            </a:r>
            <a:r>
              <a:rPr lang="es-ES" sz="2400" dirty="0"/>
              <a:t> traditional, </a:t>
            </a:r>
            <a:r>
              <a:rPr lang="es-ES" sz="2400" dirty="0" err="1"/>
              <a:t>modern</a:t>
            </a:r>
            <a:r>
              <a:rPr lang="es-ES" sz="2400" dirty="0"/>
              <a:t> or </a:t>
            </a:r>
            <a:r>
              <a:rPr lang="es-ES" sz="2400" dirty="0" err="1"/>
              <a:t>contemporary</a:t>
            </a:r>
            <a:r>
              <a:rPr lang="es-ES" sz="2400" dirty="0"/>
              <a:t> and </a:t>
            </a:r>
            <a:r>
              <a:rPr lang="es-ES" sz="2400" dirty="0" err="1"/>
              <a:t>due</a:t>
            </a:r>
            <a:r>
              <a:rPr lang="es-ES" sz="2400" dirty="0"/>
              <a:t> to the core </a:t>
            </a:r>
            <a:r>
              <a:rPr lang="es-ES" sz="2400" dirty="0" err="1"/>
              <a:t>materials</a:t>
            </a:r>
            <a:r>
              <a:rPr lang="es-ES" sz="2400" dirty="0"/>
              <a:t> </a:t>
            </a:r>
            <a:r>
              <a:rPr lang="es-ES" sz="2400" dirty="0" err="1"/>
              <a:t>used</a:t>
            </a:r>
            <a:r>
              <a:rPr lang="es-ES" sz="2400" dirty="0"/>
              <a:t>, allows </a:t>
            </a:r>
            <a:r>
              <a:rPr lang="es-ES" sz="2400" dirty="0" err="1"/>
              <a:t>greater</a:t>
            </a:r>
            <a:r>
              <a:rPr lang="es-ES" sz="2400" dirty="0"/>
              <a:t> </a:t>
            </a:r>
            <a:r>
              <a:rPr lang="es-ES" sz="2400" dirty="0" err="1"/>
              <a:t>creativity</a:t>
            </a:r>
            <a:r>
              <a:rPr lang="es-ES" sz="2400" dirty="0"/>
              <a:t> of design. </a:t>
            </a:r>
          </a:p>
          <a:p>
            <a:r>
              <a:rPr lang="es-ES" sz="2400" dirty="0" err="1"/>
              <a:t>Internal</a:t>
            </a:r>
            <a:r>
              <a:rPr lang="es-ES" sz="2400" dirty="0"/>
              <a:t> and </a:t>
            </a:r>
            <a:r>
              <a:rPr lang="es-ES" sz="2400" dirty="0" err="1"/>
              <a:t>external</a:t>
            </a:r>
            <a:r>
              <a:rPr lang="es-ES" sz="2400" dirty="0"/>
              <a:t> </a:t>
            </a:r>
            <a:r>
              <a:rPr lang="es-ES" sz="2400" dirty="0" err="1"/>
              <a:t>decoration</a:t>
            </a:r>
            <a:r>
              <a:rPr lang="es-ES" sz="2400" dirty="0"/>
              <a:t> can be of </a:t>
            </a:r>
            <a:r>
              <a:rPr lang="es-ES" sz="2400" dirty="0" err="1"/>
              <a:t>any</a:t>
            </a:r>
            <a:r>
              <a:rPr lang="es-ES" sz="2400" dirty="0"/>
              <a:t> </a:t>
            </a:r>
            <a:r>
              <a:rPr lang="es-ES" sz="2400" dirty="0" err="1"/>
              <a:t>type</a:t>
            </a:r>
            <a:r>
              <a:rPr lang="es-ES" sz="2400" dirty="0"/>
              <a:t>, with </a:t>
            </a:r>
            <a:r>
              <a:rPr lang="es-ES" sz="2400" dirty="0" err="1"/>
              <a:t>customer</a:t>
            </a:r>
            <a:r>
              <a:rPr lang="es-ES" sz="2400" dirty="0"/>
              <a:t> </a:t>
            </a:r>
            <a:r>
              <a:rPr lang="es-ES" sz="2400" dirty="0" err="1"/>
              <a:t>assurance</a:t>
            </a:r>
            <a:r>
              <a:rPr lang="es-ES" sz="2400" dirty="0"/>
              <a:t> </a:t>
            </a:r>
            <a:r>
              <a:rPr lang="es-ES" sz="2400" dirty="0" err="1"/>
              <a:t>that</a:t>
            </a:r>
            <a:r>
              <a:rPr lang="es-ES" sz="2400" dirty="0"/>
              <a:t> </a:t>
            </a:r>
            <a:r>
              <a:rPr lang="es-ES" sz="2400" dirty="0" err="1"/>
              <a:t>only</a:t>
            </a:r>
            <a:r>
              <a:rPr lang="es-ES" sz="2400" dirty="0"/>
              <a:t> the </a:t>
            </a:r>
            <a:r>
              <a:rPr lang="es-ES" sz="2400" dirty="0" err="1"/>
              <a:t>highest</a:t>
            </a:r>
            <a:r>
              <a:rPr lang="es-ES" sz="2400" dirty="0"/>
              <a:t> </a:t>
            </a:r>
            <a:r>
              <a:rPr lang="es-ES" sz="2400" dirty="0" err="1"/>
              <a:t>standards</a:t>
            </a:r>
            <a:r>
              <a:rPr lang="es-ES" sz="2400" dirty="0"/>
              <a:t> of </a:t>
            </a:r>
            <a:r>
              <a:rPr lang="es-ES" sz="2400" dirty="0" err="1"/>
              <a:t>materials</a:t>
            </a:r>
            <a:r>
              <a:rPr lang="es-ES" sz="2400" dirty="0"/>
              <a:t> and </a:t>
            </a:r>
            <a:r>
              <a:rPr lang="es-ES" sz="2400" dirty="0" err="1"/>
              <a:t>finishes</a:t>
            </a:r>
            <a:r>
              <a:rPr lang="es-ES" sz="2400" dirty="0"/>
              <a:t> are </a:t>
            </a:r>
            <a:r>
              <a:rPr lang="es-ES" sz="2400" dirty="0" err="1"/>
              <a:t>used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135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24A6-7066-4505-8657-6DA2C34C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large white building&#10;&#10;Description automatically generated">
            <a:extLst>
              <a:ext uri="{FF2B5EF4-FFF2-40B4-BE49-F238E27FC236}">
                <a16:creationId xmlns:a16="http://schemas.microsoft.com/office/drawing/2014/main" id="{C007063A-9AC9-4504-B30A-576E131FB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400800"/>
          </a:xfrm>
        </p:spPr>
      </p:pic>
    </p:spTree>
    <p:extLst>
      <p:ext uri="{BB962C8B-B14F-4D97-AF65-F5344CB8AC3E}">
        <p14:creationId xmlns:p14="http://schemas.microsoft.com/office/powerpoint/2010/main" val="2901650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15">
            <a:extLst>
              <a:ext uri="{FF2B5EF4-FFF2-40B4-BE49-F238E27FC236}">
                <a16:creationId xmlns:a16="http://schemas.microsoft.com/office/drawing/2014/main" id="{13246748-377A-4582-AEA3-1BBE368EF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F550D-E9A3-4502-887C-5EE4BFFC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BUILD YOUR FUTURE  BUILD WITH US</a:t>
            </a:r>
          </a:p>
        </p:txBody>
      </p:sp>
      <p:cxnSp>
        <p:nvCxnSpPr>
          <p:cNvPr id="34" name="Straight Connector 25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7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5483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view of a house&#10;&#10;Description automatically generated">
            <a:extLst>
              <a:ext uri="{FF2B5EF4-FFF2-40B4-BE49-F238E27FC236}">
                <a16:creationId xmlns:a16="http://schemas.microsoft.com/office/drawing/2014/main" id="{33AAA54C-57A7-4DCE-8B17-5CC636A7A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0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FAAD6A-F1FA-4358-ACF2-C93944A4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s-ES" sz="4400" dirty="0" err="1">
                <a:solidFill>
                  <a:srgbClr val="FFFFFF"/>
                </a:solidFill>
              </a:rPr>
              <a:t>Advanced</a:t>
            </a:r>
            <a:r>
              <a:rPr lang="es-ES" sz="4400" dirty="0">
                <a:solidFill>
                  <a:srgbClr val="FFFFFF"/>
                </a:solidFill>
              </a:rPr>
              <a:t> </a:t>
            </a:r>
            <a:r>
              <a:rPr lang="es-ES" sz="4400" dirty="0" err="1">
                <a:solidFill>
                  <a:srgbClr val="FFFFFF"/>
                </a:solidFill>
              </a:rPr>
              <a:t>Building</a:t>
            </a:r>
            <a:r>
              <a:rPr lang="es-ES" sz="4400" dirty="0">
                <a:solidFill>
                  <a:srgbClr val="FFFFFF"/>
                </a:solidFill>
              </a:rPr>
              <a:t> </a:t>
            </a:r>
            <a:r>
              <a:rPr lang="es-ES" sz="4400" dirty="0" err="1">
                <a:solidFill>
                  <a:srgbClr val="FFFFFF"/>
                </a:solidFill>
              </a:rPr>
              <a:t>Systems</a:t>
            </a:r>
            <a:endParaRPr lang="es-ES" sz="44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2A4C0E-B59F-4C37-BBD0-51181E9C7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s-ES" sz="2400" dirty="0" err="1"/>
              <a:t>Exciting</a:t>
            </a:r>
            <a:r>
              <a:rPr lang="es-ES" sz="2400" dirty="0"/>
              <a:t> new </a:t>
            </a:r>
            <a:r>
              <a:rPr lang="es-ES" sz="2400" dirty="0" err="1"/>
              <a:t>improvements</a:t>
            </a:r>
            <a:r>
              <a:rPr lang="es-ES" sz="2400" dirty="0"/>
              <a:t> to traditional </a:t>
            </a:r>
            <a:r>
              <a:rPr lang="es-ES" sz="2400" dirty="0" err="1"/>
              <a:t>building</a:t>
            </a:r>
            <a:r>
              <a:rPr lang="es-ES" sz="2400" dirty="0"/>
              <a:t> </a:t>
            </a:r>
            <a:r>
              <a:rPr lang="es-ES" sz="2400" dirty="0" err="1"/>
              <a:t>practice</a:t>
            </a:r>
            <a:r>
              <a:rPr lang="es-ES" sz="2400" dirty="0"/>
              <a:t> </a:t>
            </a:r>
            <a:r>
              <a:rPr lang="es-ES" sz="2400" dirty="0" err="1"/>
              <a:t>which</a:t>
            </a:r>
            <a:r>
              <a:rPr lang="es-ES" sz="2400" dirty="0"/>
              <a:t> </a:t>
            </a:r>
            <a:r>
              <a:rPr lang="es-ES" sz="2400" dirty="0" err="1"/>
              <a:t>we</a:t>
            </a:r>
            <a:r>
              <a:rPr lang="es-ES" sz="2400" dirty="0"/>
              <a:t> </a:t>
            </a:r>
            <a:r>
              <a:rPr lang="es-ES" sz="2400" dirty="0" err="1"/>
              <a:t>refer</a:t>
            </a:r>
            <a:r>
              <a:rPr lang="es-ES" sz="2400" dirty="0"/>
              <a:t> to as </a:t>
            </a:r>
            <a:r>
              <a:rPr lang="es-ES" sz="2400" b="1" dirty="0" err="1"/>
              <a:t>Advanced</a:t>
            </a:r>
            <a:r>
              <a:rPr lang="es-ES" sz="2400" b="1" dirty="0"/>
              <a:t> </a:t>
            </a:r>
            <a:r>
              <a:rPr lang="es-ES" sz="2400" b="1" dirty="0" err="1"/>
              <a:t>Building</a:t>
            </a:r>
            <a:r>
              <a:rPr lang="es-ES" sz="2400" b="1" dirty="0"/>
              <a:t> </a:t>
            </a:r>
            <a:r>
              <a:rPr lang="es-ES" sz="2400" b="1" dirty="0" err="1"/>
              <a:t>Systems</a:t>
            </a:r>
            <a:r>
              <a:rPr lang="es-ES" sz="2400" b="1" dirty="0"/>
              <a:t> </a:t>
            </a:r>
            <a:r>
              <a:rPr lang="es-ES" sz="2400" dirty="0"/>
              <a:t>(ABS).</a:t>
            </a:r>
          </a:p>
          <a:p>
            <a:endParaRPr lang="es-ES" sz="2400" dirty="0"/>
          </a:p>
          <a:p>
            <a:r>
              <a:rPr lang="es-ES" sz="2400" dirty="0" err="1"/>
              <a:t>We</a:t>
            </a:r>
            <a:r>
              <a:rPr lang="es-ES" sz="2400" dirty="0"/>
              <a:t> </a:t>
            </a:r>
            <a:r>
              <a:rPr lang="es-ES" sz="2400" dirty="0" err="1"/>
              <a:t>have</a:t>
            </a:r>
            <a:r>
              <a:rPr lang="es-ES" sz="2400" dirty="0"/>
              <a:t> </a:t>
            </a:r>
            <a:r>
              <a:rPr lang="es-ES" sz="2400" dirty="0" err="1"/>
              <a:t>applied</a:t>
            </a:r>
            <a:r>
              <a:rPr lang="es-ES" sz="2400" dirty="0"/>
              <a:t> our </a:t>
            </a:r>
            <a:r>
              <a:rPr lang="es-ES" sz="2400" dirty="0" err="1"/>
              <a:t>knowledge</a:t>
            </a:r>
            <a:r>
              <a:rPr lang="es-ES" sz="2400" dirty="0"/>
              <a:t> </a:t>
            </a:r>
            <a:r>
              <a:rPr lang="es-ES" sz="2400" dirty="0" err="1"/>
              <a:t>that</a:t>
            </a:r>
            <a:r>
              <a:rPr lang="es-ES" sz="2400" dirty="0"/>
              <a:t> has </a:t>
            </a:r>
            <a:r>
              <a:rPr lang="es-ES" sz="2400" dirty="0" err="1"/>
              <a:t>been</a:t>
            </a:r>
            <a:r>
              <a:rPr lang="es-ES" sz="2400" dirty="0"/>
              <a:t> </a:t>
            </a:r>
            <a:r>
              <a:rPr lang="es-ES" sz="2400" dirty="0" err="1"/>
              <a:t>learnt</a:t>
            </a:r>
            <a:r>
              <a:rPr lang="es-ES" sz="2400" dirty="0"/>
              <a:t> </a:t>
            </a:r>
            <a:r>
              <a:rPr lang="es-ES" sz="2400" dirty="0" err="1"/>
              <a:t>from</a:t>
            </a:r>
            <a:r>
              <a:rPr lang="es-ES" sz="2400" dirty="0"/>
              <a:t> a </a:t>
            </a:r>
            <a:r>
              <a:rPr lang="es-ES" sz="2400" dirty="0" err="1"/>
              <a:t>rich</a:t>
            </a:r>
            <a:r>
              <a:rPr lang="es-ES" sz="2400" dirty="0"/>
              <a:t> </a:t>
            </a:r>
            <a:r>
              <a:rPr lang="es-ES" sz="2400" dirty="0" err="1"/>
              <a:t>heritage</a:t>
            </a:r>
            <a:r>
              <a:rPr lang="es-ES" sz="2400" dirty="0"/>
              <a:t> of traditional </a:t>
            </a:r>
            <a:r>
              <a:rPr lang="es-ES" sz="2400" dirty="0" err="1"/>
              <a:t>construction</a:t>
            </a:r>
            <a:r>
              <a:rPr lang="es-ES" sz="2400" dirty="0"/>
              <a:t>, and combined </a:t>
            </a:r>
            <a:r>
              <a:rPr lang="es-ES" sz="2400" dirty="0" err="1"/>
              <a:t>this</a:t>
            </a:r>
            <a:r>
              <a:rPr lang="es-ES" sz="2400" dirty="0"/>
              <a:t> with new, </a:t>
            </a:r>
            <a:r>
              <a:rPr lang="es-ES" sz="2400" dirty="0" err="1"/>
              <a:t>advanced</a:t>
            </a:r>
            <a:r>
              <a:rPr lang="es-ES" sz="2400" dirty="0"/>
              <a:t> </a:t>
            </a:r>
            <a:r>
              <a:rPr lang="es-ES" sz="2400" dirty="0" err="1"/>
              <a:t>materials</a:t>
            </a:r>
            <a:r>
              <a:rPr lang="es-ES" sz="2400" dirty="0"/>
              <a:t> and </a:t>
            </a:r>
            <a:r>
              <a:rPr lang="es-ES" sz="2400" dirty="0" err="1"/>
              <a:t>techniques</a:t>
            </a:r>
            <a:r>
              <a:rPr lang="es-ES" sz="2400" dirty="0"/>
              <a:t> resulting in buildings </a:t>
            </a:r>
            <a:r>
              <a:rPr lang="es-ES" sz="2400" dirty="0" err="1"/>
              <a:t>suitable</a:t>
            </a:r>
            <a:r>
              <a:rPr lang="es-ES" sz="2400" dirty="0"/>
              <a:t> for </a:t>
            </a:r>
            <a:r>
              <a:rPr lang="es-ES" sz="2400" dirty="0" err="1"/>
              <a:t>todays</a:t>
            </a:r>
            <a:r>
              <a:rPr lang="es-ES" sz="2400" dirty="0"/>
              <a:t> </a:t>
            </a:r>
            <a:r>
              <a:rPr lang="es-ES" sz="2400" dirty="0" err="1"/>
              <a:t>demanding</a:t>
            </a:r>
            <a:r>
              <a:rPr lang="es-ES" sz="2400" dirty="0"/>
              <a:t> </a:t>
            </a:r>
            <a:r>
              <a:rPr lang="es-ES" sz="2400" dirty="0" err="1"/>
              <a:t>environment</a:t>
            </a:r>
            <a:r>
              <a:rPr lang="es-ES" sz="2400" dirty="0"/>
              <a:t>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4652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410F79-1233-4C16-91F1-221FA544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s-ES" sz="4400">
                <a:solidFill>
                  <a:srgbClr val="FFFFFF"/>
                </a:solidFill>
              </a:rPr>
              <a:t>Controlled Construction Environment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54BC19-B6C7-4818-B65E-AD1375AA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s-ES" sz="2400" dirty="0" err="1"/>
              <a:t>Our</a:t>
            </a:r>
            <a:r>
              <a:rPr lang="es-ES" sz="2400" dirty="0"/>
              <a:t> </a:t>
            </a:r>
            <a:r>
              <a:rPr lang="es-ES" sz="2400" dirty="0" err="1"/>
              <a:t>vision</a:t>
            </a:r>
            <a:r>
              <a:rPr lang="es-ES" sz="2400" dirty="0"/>
              <a:t> for </a:t>
            </a:r>
            <a:r>
              <a:rPr lang="es-ES" sz="2400" dirty="0" err="1"/>
              <a:t>efficiency</a:t>
            </a:r>
            <a:r>
              <a:rPr lang="es-ES" sz="2400" dirty="0"/>
              <a:t>, </a:t>
            </a:r>
            <a:r>
              <a:rPr lang="es-ES" sz="2400" dirty="0" err="1"/>
              <a:t>quality</a:t>
            </a:r>
            <a:r>
              <a:rPr lang="es-ES" sz="2400" dirty="0"/>
              <a:t> and precision in our </a:t>
            </a:r>
            <a:r>
              <a:rPr lang="es-ES" sz="2400" dirty="0" err="1"/>
              <a:t>construction</a:t>
            </a:r>
            <a:r>
              <a:rPr lang="es-ES" sz="2400" dirty="0"/>
              <a:t> </a:t>
            </a:r>
            <a:r>
              <a:rPr lang="es-ES" sz="2400" dirty="0" err="1"/>
              <a:t>method</a:t>
            </a:r>
            <a:r>
              <a:rPr lang="es-ES" sz="2400" dirty="0"/>
              <a:t> </a:t>
            </a:r>
            <a:r>
              <a:rPr lang="es-ES" sz="2400" dirty="0" err="1"/>
              <a:t>means</a:t>
            </a:r>
            <a:r>
              <a:rPr lang="es-ES" sz="2400" dirty="0"/>
              <a:t> 95% of the </a:t>
            </a:r>
            <a:r>
              <a:rPr lang="es-ES" sz="2400" dirty="0" err="1"/>
              <a:t>building</a:t>
            </a:r>
            <a:r>
              <a:rPr lang="es-ES" sz="2400" dirty="0"/>
              <a:t> is </a:t>
            </a:r>
            <a:r>
              <a:rPr lang="es-ES" sz="2400" dirty="0" err="1"/>
              <a:t>constructed</a:t>
            </a:r>
            <a:r>
              <a:rPr lang="es-ES" sz="2400" dirty="0"/>
              <a:t> </a:t>
            </a:r>
            <a:r>
              <a:rPr lang="es-ES" sz="2400" dirty="0" err="1"/>
              <a:t>within</a:t>
            </a:r>
            <a:r>
              <a:rPr lang="es-ES" sz="2400" dirty="0"/>
              <a:t> </a:t>
            </a:r>
            <a:r>
              <a:rPr lang="es-ES" sz="2400" dirty="0" err="1"/>
              <a:t>large</a:t>
            </a:r>
            <a:r>
              <a:rPr lang="es-ES" sz="2400" dirty="0"/>
              <a:t> </a:t>
            </a:r>
            <a:r>
              <a:rPr lang="es-ES" sz="2400" dirty="0" err="1"/>
              <a:t>purpose</a:t>
            </a:r>
            <a:r>
              <a:rPr lang="es-ES" sz="2400" dirty="0"/>
              <a:t> </a:t>
            </a:r>
            <a:r>
              <a:rPr lang="es-ES" sz="2400" dirty="0" err="1"/>
              <a:t>equipped</a:t>
            </a:r>
            <a:r>
              <a:rPr lang="es-ES" sz="2400" dirty="0"/>
              <a:t> industrial </a:t>
            </a:r>
            <a:r>
              <a:rPr lang="es-ES" sz="2400" dirty="0" err="1"/>
              <a:t>units</a:t>
            </a:r>
            <a:r>
              <a:rPr lang="es-ES" sz="2400" dirty="0"/>
              <a:t>.</a:t>
            </a:r>
          </a:p>
          <a:p>
            <a:r>
              <a:rPr lang="es-ES" sz="2400" dirty="0" err="1"/>
              <a:t>These</a:t>
            </a:r>
            <a:r>
              <a:rPr lang="es-ES" sz="2400" dirty="0"/>
              <a:t> </a:t>
            </a:r>
            <a:r>
              <a:rPr lang="es-ES" sz="2400" dirty="0" err="1"/>
              <a:t>units</a:t>
            </a:r>
            <a:r>
              <a:rPr lang="es-ES" sz="2400" dirty="0"/>
              <a:t> </a:t>
            </a:r>
            <a:r>
              <a:rPr lang="es-ES" sz="2400" dirty="0" err="1"/>
              <a:t>ensure</a:t>
            </a:r>
            <a:r>
              <a:rPr lang="es-ES" sz="2400" dirty="0"/>
              <a:t> </a:t>
            </a:r>
            <a:r>
              <a:rPr lang="es-ES" sz="2400" dirty="0" err="1"/>
              <a:t>both</a:t>
            </a:r>
            <a:r>
              <a:rPr lang="es-ES" sz="2400" dirty="0"/>
              <a:t> the </a:t>
            </a:r>
            <a:r>
              <a:rPr lang="es-ES" sz="2400" dirty="0" err="1"/>
              <a:t>quality</a:t>
            </a:r>
            <a:r>
              <a:rPr lang="es-ES" sz="2400" dirty="0"/>
              <a:t> of </a:t>
            </a:r>
            <a:r>
              <a:rPr lang="es-ES" sz="2400" dirty="0" err="1"/>
              <a:t>assembly</a:t>
            </a:r>
            <a:r>
              <a:rPr lang="es-ES" sz="2400" dirty="0"/>
              <a:t> and  </a:t>
            </a:r>
            <a:r>
              <a:rPr lang="es-ES" sz="2400" dirty="0" err="1"/>
              <a:t>best</a:t>
            </a:r>
            <a:r>
              <a:rPr lang="es-ES" sz="2400" dirty="0"/>
              <a:t> </a:t>
            </a:r>
            <a:r>
              <a:rPr lang="es-ES" sz="2400" dirty="0" err="1"/>
              <a:t>application</a:t>
            </a:r>
            <a:r>
              <a:rPr lang="es-ES" sz="2400" dirty="0"/>
              <a:t> of </a:t>
            </a:r>
            <a:r>
              <a:rPr lang="es-ES" sz="2400" dirty="0" err="1"/>
              <a:t>materials</a:t>
            </a:r>
            <a:r>
              <a:rPr lang="es-ES" sz="2400" dirty="0"/>
              <a:t> </a:t>
            </a:r>
            <a:r>
              <a:rPr lang="es-ES" sz="2400" dirty="0" err="1"/>
              <a:t>by</a:t>
            </a:r>
            <a:r>
              <a:rPr lang="es-ES" sz="2400" dirty="0"/>
              <a:t> </a:t>
            </a:r>
            <a:r>
              <a:rPr lang="es-ES" sz="2400" dirty="0" err="1"/>
              <a:t>providing</a:t>
            </a:r>
            <a:r>
              <a:rPr lang="es-ES" sz="2400" dirty="0"/>
              <a:t> our </a:t>
            </a:r>
            <a:r>
              <a:rPr lang="es-ES" sz="2400" dirty="0" err="1"/>
              <a:t>trades</a:t>
            </a:r>
            <a:r>
              <a:rPr lang="es-ES" sz="2400" dirty="0"/>
              <a:t> </a:t>
            </a:r>
            <a:r>
              <a:rPr lang="es-ES" sz="2400" dirty="0" err="1"/>
              <a:t>personnel</a:t>
            </a:r>
            <a:r>
              <a:rPr lang="es-ES" sz="2400" dirty="0"/>
              <a:t> an </a:t>
            </a:r>
            <a:r>
              <a:rPr lang="es-ES" sz="2400" dirty="0" err="1"/>
              <a:t>optimised</a:t>
            </a:r>
            <a:r>
              <a:rPr lang="es-ES" sz="2400" dirty="0"/>
              <a:t>, </a:t>
            </a:r>
            <a:r>
              <a:rPr lang="es-ES" sz="2400" dirty="0" err="1"/>
              <a:t>controlled</a:t>
            </a:r>
            <a:r>
              <a:rPr lang="es-ES" sz="2400" dirty="0"/>
              <a:t> and </a:t>
            </a:r>
            <a:r>
              <a:rPr lang="es-ES" sz="2400" dirty="0" err="1"/>
              <a:t>consistent</a:t>
            </a:r>
            <a:r>
              <a:rPr lang="es-ES" sz="2400" dirty="0"/>
              <a:t> </a:t>
            </a:r>
            <a:r>
              <a:rPr lang="es-ES" sz="2400" dirty="0" err="1"/>
              <a:t>working</a:t>
            </a:r>
            <a:r>
              <a:rPr lang="es-ES" sz="2400" dirty="0"/>
              <a:t> </a:t>
            </a:r>
            <a:r>
              <a:rPr lang="es-ES" sz="2400" dirty="0" err="1"/>
              <a:t>environment</a:t>
            </a:r>
            <a:r>
              <a:rPr lang="es-ES" sz="2400" dirty="0"/>
              <a:t>.</a:t>
            </a:r>
          </a:p>
          <a:p>
            <a:r>
              <a:rPr lang="es-ES" sz="2400" dirty="0" err="1"/>
              <a:t>It</a:t>
            </a:r>
            <a:r>
              <a:rPr lang="es-ES" sz="2400" dirty="0"/>
              <a:t> allows for a </a:t>
            </a:r>
            <a:r>
              <a:rPr lang="es-ES" sz="2400" dirty="0" err="1"/>
              <a:t>systematic</a:t>
            </a:r>
            <a:r>
              <a:rPr lang="es-ES" sz="2400" dirty="0"/>
              <a:t>, </a:t>
            </a:r>
            <a:r>
              <a:rPr lang="es-ES" sz="2400" dirty="0" err="1"/>
              <a:t>sequential</a:t>
            </a:r>
            <a:r>
              <a:rPr lang="es-ES" sz="2400" dirty="0"/>
              <a:t> and superior </a:t>
            </a:r>
            <a:r>
              <a:rPr lang="es-ES" sz="2400" dirty="0" err="1"/>
              <a:t>flow</a:t>
            </a:r>
            <a:r>
              <a:rPr lang="es-ES" sz="2400" dirty="0"/>
              <a:t> of </a:t>
            </a:r>
            <a:r>
              <a:rPr lang="es-ES" sz="2400" dirty="0" err="1"/>
              <a:t>work</a:t>
            </a:r>
            <a:r>
              <a:rPr lang="es-ES" sz="2400" dirty="0"/>
              <a:t> </a:t>
            </a:r>
            <a:r>
              <a:rPr lang="es-ES" sz="2400" dirty="0" err="1"/>
              <a:t>which</a:t>
            </a:r>
            <a:r>
              <a:rPr lang="es-ES" sz="2400" dirty="0"/>
              <a:t> </a:t>
            </a:r>
            <a:r>
              <a:rPr lang="es-ES" sz="2400" dirty="0" err="1"/>
              <a:t>facilitates</a:t>
            </a:r>
            <a:r>
              <a:rPr lang="es-ES" sz="2400" dirty="0"/>
              <a:t> the </a:t>
            </a:r>
            <a:r>
              <a:rPr lang="es-ES" sz="2400" dirty="0" err="1"/>
              <a:t>execution</a:t>
            </a:r>
            <a:r>
              <a:rPr lang="es-ES" sz="2400" dirty="0"/>
              <a:t> of </a:t>
            </a:r>
            <a:r>
              <a:rPr lang="es-ES" sz="2400" dirty="0" err="1"/>
              <a:t>trade</a:t>
            </a:r>
            <a:r>
              <a:rPr lang="es-ES" sz="2400" dirty="0"/>
              <a:t> skills and allows </a:t>
            </a:r>
            <a:r>
              <a:rPr lang="es-ES" sz="2400" dirty="0" err="1"/>
              <a:t>quality</a:t>
            </a:r>
            <a:r>
              <a:rPr lang="es-ES" sz="2400" dirty="0"/>
              <a:t> control at </a:t>
            </a:r>
            <a:r>
              <a:rPr lang="es-ES" sz="2400" dirty="0" err="1"/>
              <a:t>every</a:t>
            </a:r>
            <a:r>
              <a:rPr lang="es-ES" sz="2400" dirty="0"/>
              <a:t> </a:t>
            </a:r>
            <a:r>
              <a:rPr lang="es-ES" sz="2400" dirty="0" err="1"/>
              <a:t>stage</a:t>
            </a:r>
            <a:r>
              <a:rPr lang="es-ES" sz="2400" dirty="0"/>
              <a:t> of the </a:t>
            </a:r>
            <a:r>
              <a:rPr lang="es-ES" sz="2400" dirty="0" err="1"/>
              <a:t>construction</a:t>
            </a:r>
            <a:r>
              <a:rPr lang="es-ES" sz="2400" dirty="0"/>
              <a:t> </a:t>
            </a:r>
            <a:r>
              <a:rPr lang="es-ES" sz="2400" dirty="0" err="1"/>
              <a:t>process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89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lass door&#10;&#10;Description automatically generated">
            <a:extLst>
              <a:ext uri="{FF2B5EF4-FFF2-40B4-BE49-F238E27FC236}">
                <a16:creationId xmlns:a16="http://schemas.microsoft.com/office/drawing/2014/main" id="{02C5E162-4B2C-4832-AAE2-68C20BF5A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8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A01A9D-45D6-4426-A46E-80ECCD0A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s-ES" sz="4400" dirty="0">
                <a:solidFill>
                  <a:srgbClr val="FFFFFF"/>
                </a:solidFill>
              </a:rPr>
              <a:t>Intelligent Structures </a:t>
            </a:r>
            <a:br>
              <a:rPr lang="es-ES" sz="4400" dirty="0">
                <a:solidFill>
                  <a:srgbClr val="FFFFFF"/>
                </a:solidFill>
              </a:rPr>
            </a:br>
            <a:r>
              <a:rPr lang="es-ES" sz="4400" dirty="0">
                <a:solidFill>
                  <a:srgbClr val="FFFFFF"/>
                </a:solidFill>
              </a:rPr>
              <a:t>        = </a:t>
            </a:r>
            <a:br>
              <a:rPr lang="es-ES" sz="4400" dirty="0">
                <a:solidFill>
                  <a:srgbClr val="FFFFFF"/>
                </a:solidFill>
              </a:rPr>
            </a:br>
            <a:r>
              <a:rPr lang="es-ES" sz="4400" dirty="0">
                <a:solidFill>
                  <a:srgbClr val="FFFFFF"/>
                </a:solidFill>
              </a:rPr>
              <a:t>Structural Integrity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09249-3141-4522-A89D-FC7EB4BEB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endParaRPr lang="es-ES" sz="2400" dirty="0"/>
          </a:p>
          <a:p>
            <a:r>
              <a:rPr lang="es-ES" sz="2400" dirty="0"/>
              <a:t>At the core of all our buildings is a galvanised steel structure, tailor-made to each project.</a:t>
            </a:r>
          </a:p>
          <a:p>
            <a:r>
              <a:rPr lang="es-ES" sz="2400" dirty="0"/>
              <a:t>This unified structure allows for strength, flexibility, versatility of design, massive durability and a precision unparalleled in traditional brick or wooden built structures.</a:t>
            </a:r>
          </a:p>
          <a:p>
            <a:r>
              <a:rPr lang="es-ES" sz="2400" dirty="0"/>
              <a:t>This galvanised steel core is combined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specialized</a:t>
            </a:r>
            <a:r>
              <a:rPr lang="es-ES" sz="2400" dirty="0"/>
              <a:t> and insulated cement board resulting in an exceptionally strong and formidable structure when compared with traditional constructions.</a:t>
            </a:r>
          </a:p>
        </p:txBody>
      </p:sp>
    </p:spTree>
    <p:extLst>
      <p:ext uri="{BB962C8B-B14F-4D97-AF65-F5344CB8AC3E}">
        <p14:creationId xmlns:p14="http://schemas.microsoft.com/office/powerpoint/2010/main" val="108880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The inside of a building&#10;&#10;Description automatically generated">
            <a:extLst>
              <a:ext uri="{FF2B5EF4-FFF2-40B4-BE49-F238E27FC236}">
                <a16:creationId xmlns:a16="http://schemas.microsoft.com/office/drawing/2014/main" id="{B5CDA274-326B-48AC-A0D2-3B0EA685E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74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8CA18C9-4993-42BA-B506-931E460E2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s-ES" sz="4400" dirty="0">
                <a:solidFill>
                  <a:srgbClr val="FFFFFF"/>
                </a:solidFill>
              </a:rPr>
              <a:t>Intelligent Structures = Structural Integrity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2F5AB3-D64F-4990-9EC9-7FFD201F1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s-ES" sz="2400" dirty="0" err="1"/>
              <a:t>These</a:t>
            </a:r>
            <a:r>
              <a:rPr lang="es-ES" sz="2400" dirty="0"/>
              <a:t> </a:t>
            </a:r>
            <a:r>
              <a:rPr lang="es-ES" sz="2400" dirty="0" err="1"/>
              <a:t>materials</a:t>
            </a:r>
            <a:r>
              <a:rPr lang="es-ES" sz="2400" dirty="0"/>
              <a:t> </a:t>
            </a:r>
            <a:r>
              <a:rPr lang="es-ES" sz="2400" dirty="0" err="1"/>
              <a:t>allow</a:t>
            </a:r>
            <a:r>
              <a:rPr lang="es-ES" sz="2400" dirty="0"/>
              <a:t> for a </a:t>
            </a:r>
            <a:r>
              <a:rPr lang="es-ES" sz="2400" dirty="0" err="1"/>
              <a:t>building</a:t>
            </a:r>
            <a:r>
              <a:rPr lang="es-ES" sz="2400" dirty="0"/>
              <a:t> of </a:t>
            </a:r>
            <a:r>
              <a:rPr lang="es-ES" sz="2400" dirty="0" err="1"/>
              <a:t>less</a:t>
            </a:r>
            <a:r>
              <a:rPr lang="es-ES" sz="2400" dirty="0"/>
              <a:t> </a:t>
            </a:r>
            <a:r>
              <a:rPr lang="es-ES" sz="2400" dirty="0" err="1"/>
              <a:t>weight</a:t>
            </a:r>
            <a:r>
              <a:rPr lang="es-ES" sz="2400" dirty="0"/>
              <a:t> </a:t>
            </a:r>
            <a:r>
              <a:rPr lang="es-ES" sz="2400" dirty="0" err="1"/>
              <a:t>but</a:t>
            </a:r>
            <a:r>
              <a:rPr lang="es-ES" sz="2400" dirty="0"/>
              <a:t> superior </a:t>
            </a:r>
            <a:r>
              <a:rPr lang="es-ES" sz="2400" dirty="0" err="1"/>
              <a:t>resistance</a:t>
            </a:r>
            <a:r>
              <a:rPr lang="es-ES" sz="2400" dirty="0"/>
              <a:t> </a:t>
            </a:r>
            <a:r>
              <a:rPr lang="es-ES" sz="2400" dirty="0" err="1"/>
              <a:t>against</a:t>
            </a:r>
            <a:r>
              <a:rPr lang="es-ES" sz="2400" dirty="0"/>
              <a:t> </a:t>
            </a:r>
            <a:r>
              <a:rPr lang="es-ES" sz="2400" dirty="0" err="1"/>
              <a:t>seismic</a:t>
            </a:r>
            <a:r>
              <a:rPr lang="es-ES" sz="2400" dirty="0"/>
              <a:t> </a:t>
            </a:r>
            <a:r>
              <a:rPr lang="es-ES" sz="2400" dirty="0" err="1"/>
              <a:t>events</a:t>
            </a:r>
            <a:r>
              <a:rPr lang="es-ES" sz="2400" dirty="0"/>
              <a:t> and </a:t>
            </a:r>
            <a:r>
              <a:rPr lang="es-ES" sz="2400" dirty="0" err="1"/>
              <a:t>harsh</a:t>
            </a:r>
            <a:r>
              <a:rPr lang="es-ES" sz="2400" dirty="0"/>
              <a:t> </a:t>
            </a:r>
            <a:r>
              <a:rPr lang="es-ES" sz="2400" dirty="0" err="1"/>
              <a:t>environmental</a:t>
            </a:r>
            <a:r>
              <a:rPr lang="es-ES" sz="2400" dirty="0"/>
              <a:t> </a:t>
            </a:r>
            <a:r>
              <a:rPr lang="es-ES" sz="2400" dirty="0" err="1"/>
              <a:t>conditions</a:t>
            </a:r>
            <a:r>
              <a:rPr lang="es-ES" sz="2400" dirty="0"/>
              <a:t>.</a:t>
            </a:r>
          </a:p>
          <a:p>
            <a:r>
              <a:rPr lang="es-ES" sz="2400" dirty="0"/>
              <a:t>Galvanised steel </a:t>
            </a:r>
            <a:r>
              <a:rPr lang="es-ES" sz="2400" dirty="0" err="1"/>
              <a:t>profiles</a:t>
            </a:r>
            <a:r>
              <a:rPr lang="es-ES" sz="2400" dirty="0"/>
              <a:t> are </a:t>
            </a:r>
            <a:r>
              <a:rPr lang="es-ES" sz="2400" dirty="0" err="1"/>
              <a:t>assembled</a:t>
            </a:r>
            <a:r>
              <a:rPr lang="es-ES" sz="2400" dirty="0"/>
              <a:t> </a:t>
            </a:r>
            <a:r>
              <a:rPr lang="es-ES" sz="2400" dirty="0" err="1"/>
              <a:t>into</a:t>
            </a:r>
            <a:r>
              <a:rPr lang="es-ES" sz="2400" dirty="0"/>
              <a:t> </a:t>
            </a:r>
            <a:r>
              <a:rPr lang="es-ES" sz="2400" dirty="0" err="1"/>
              <a:t>beams</a:t>
            </a:r>
            <a:r>
              <a:rPr lang="es-ES" sz="2400" dirty="0"/>
              <a:t>, </a:t>
            </a:r>
            <a:r>
              <a:rPr lang="es-ES" sz="2400" dirty="0" err="1"/>
              <a:t>supports</a:t>
            </a:r>
            <a:r>
              <a:rPr lang="es-ES" sz="2400" dirty="0"/>
              <a:t> and posts, </a:t>
            </a:r>
            <a:r>
              <a:rPr lang="es-ES" sz="2400" dirty="0" err="1"/>
              <a:t>corresponding</a:t>
            </a:r>
            <a:r>
              <a:rPr lang="es-ES" sz="2400" dirty="0"/>
              <a:t> in </a:t>
            </a:r>
            <a:r>
              <a:rPr lang="es-ES" sz="2400" dirty="0" err="1"/>
              <a:t>shape</a:t>
            </a:r>
            <a:r>
              <a:rPr lang="es-ES" sz="2400" dirty="0"/>
              <a:t> and </a:t>
            </a:r>
            <a:r>
              <a:rPr lang="es-ES" sz="2400" dirty="0" err="1"/>
              <a:t>size</a:t>
            </a:r>
            <a:r>
              <a:rPr lang="es-ES" sz="2400" dirty="0"/>
              <a:t> to the </a:t>
            </a:r>
            <a:r>
              <a:rPr lang="es-ES" sz="2400" dirty="0" err="1"/>
              <a:t>loads</a:t>
            </a:r>
            <a:r>
              <a:rPr lang="es-ES" sz="2400" dirty="0"/>
              <a:t> </a:t>
            </a:r>
            <a:r>
              <a:rPr lang="es-ES" sz="2400" dirty="0" err="1"/>
              <a:t>they</a:t>
            </a:r>
            <a:r>
              <a:rPr lang="es-ES" sz="2400" dirty="0"/>
              <a:t> </a:t>
            </a:r>
            <a:r>
              <a:rPr lang="es-ES" sz="2400" dirty="0" err="1"/>
              <a:t>must</a:t>
            </a:r>
            <a:r>
              <a:rPr lang="es-ES" sz="2400" dirty="0"/>
              <a:t> </a:t>
            </a:r>
            <a:r>
              <a:rPr lang="es-ES" sz="2400" dirty="0" err="1"/>
              <a:t>withstand</a:t>
            </a:r>
            <a:r>
              <a:rPr lang="es-ES" sz="2400" dirty="0"/>
              <a:t>.</a:t>
            </a:r>
          </a:p>
          <a:p>
            <a:r>
              <a:rPr lang="es-ES" sz="2400" dirty="0"/>
              <a:t>The core structure is </a:t>
            </a:r>
            <a:r>
              <a:rPr lang="es-ES" sz="2400" dirty="0" err="1"/>
              <a:t>then</a:t>
            </a:r>
            <a:r>
              <a:rPr lang="es-ES" sz="2400" dirty="0"/>
              <a:t> unified, </a:t>
            </a:r>
            <a:r>
              <a:rPr lang="es-ES" sz="2400" dirty="0" err="1"/>
              <a:t>conformimg</a:t>
            </a:r>
            <a:r>
              <a:rPr lang="es-ES" sz="2400" dirty="0"/>
              <a:t> to the </a:t>
            </a:r>
            <a:r>
              <a:rPr lang="es-ES" sz="2400" dirty="0" err="1"/>
              <a:t>highest</a:t>
            </a:r>
            <a:r>
              <a:rPr lang="es-ES" sz="2400" dirty="0"/>
              <a:t> </a:t>
            </a:r>
            <a:r>
              <a:rPr lang="es-ES" sz="2400" dirty="0" err="1"/>
              <a:t>engineering</a:t>
            </a:r>
            <a:r>
              <a:rPr lang="es-ES" sz="2400" dirty="0"/>
              <a:t> and </a:t>
            </a:r>
            <a:r>
              <a:rPr lang="es-ES" sz="2400" dirty="0" err="1"/>
              <a:t>construction</a:t>
            </a:r>
            <a:r>
              <a:rPr lang="es-ES" sz="2400" dirty="0"/>
              <a:t> </a:t>
            </a:r>
            <a:r>
              <a:rPr lang="es-ES" sz="2400" dirty="0" err="1"/>
              <a:t>standards</a:t>
            </a:r>
            <a:r>
              <a:rPr lang="es-ES" sz="2400" dirty="0"/>
              <a:t> and </a:t>
            </a:r>
            <a:r>
              <a:rPr lang="es-ES" sz="2400" dirty="0" err="1"/>
              <a:t>specifications</a:t>
            </a:r>
            <a:r>
              <a:rPr lang="es-ES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10170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8834F9-36CD-466C-BCCC-12F24744B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35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741"/>
      </a:dk2>
      <a:lt2>
        <a:srgbClr val="E8E2E5"/>
      </a:lt2>
      <a:accent1>
        <a:srgbClr val="46B381"/>
      </a:accent1>
      <a:accent2>
        <a:srgbClr val="3BB1AC"/>
      </a:accent2>
      <a:accent3>
        <a:srgbClr val="4D98C3"/>
      </a:accent3>
      <a:accent4>
        <a:srgbClr val="445DB5"/>
      </a:accent4>
      <a:accent5>
        <a:srgbClr val="6851C5"/>
      </a:accent5>
      <a:accent6>
        <a:srgbClr val="8841B4"/>
      </a:accent6>
      <a:hlink>
        <a:srgbClr val="83862C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479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RetrospectVTI</vt:lpstr>
      <vt:lpstr>PowerPoint Presentation</vt:lpstr>
      <vt:lpstr>PowerPoint Presentation</vt:lpstr>
      <vt:lpstr>Advanced Building Systems</vt:lpstr>
      <vt:lpstr>Controlled Construction Environment</vt:lpstr>
      <vt:lpstr>PowerPoint Presentation</vt:lpstr>
      <vt:lpstr>Intelligent Structures          =  Structural Integrity</vt:lpstr>
      <vt:lpstr>PowerPoint Presentation</vt:lpstr>
      <vt:lpstr>Intelligent Structures = Structural Integrity</vt:lpstr>
      <vt:lpstr>PowerPoint Presentation</vt:lpstr>
      <vt:lpstr>Insulation &amp; Conservation of Energy (ICE)</vt:lpstr>
      <vt:lpstr>PowerPoint Presentation</vt:lpstr>
      <vt:lpstr>FAB designs  - Functional and Beautiful!</vt:lpstr>
      <vt:lpstr>PowerPoint Presentation</vt:lpstr>
      <vt:lpstr>BUILD YOUR FUTURE  BUILD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Homes</dc:title>
  <cp:lastModifiedBy>Rob Sullivan</cp:lastModifiedBy>
  <cp:revision>8</cp:revision>
  <dcterms:created xsi:type="dcterms:W3CDTF">2019-10-06T16:42:39Z</dcterms:created>
  <dcterms:modified xsi:type="dcterms:W3CDTF">2021-07-07T11:41:00Z</dcterms:modified>
</cp:coreProperties>
</file>