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2"/>
  </p:notesMasterIdLst>
  <p:handoutMasterIdLst>
    <p:handoutMasterId r:id="rId43"/>
  </p:handoutMasterIdLst>
  <p:sldIdLst>
    <p:sldId id="256" r:id="rId3"/>
    <p:sldId id="540" r:id="rId4"/>
    <p:sldId id="541" r:id="rId5"/>
    <p:sldId id="452" r:id="rId6"/>
    <p:sldId id="474" r:id="rId7"/>
    <p:sldId id="463" r:id="rId8"/>
    <p:sldId id="453" r:id="rId9"/>
    <p:sldId id="508" r:id="rId10"/>
    <p:sldId id="510" r:id="rId11"/>
    <p:sldId id="511" r:id="rId12"/>
    <p:sldId id="512" r:id="rId13"/>
    <p:sldId id="513" r:id="rId14"/>
    <p:sldId id="514" r:id="rId15"/>
    <p:sldId id="515" r:id="rId16"/>
    <p:sldId id="516" r:id="rId17"/>
    <p:sldId id="517" r:id="rId18"/>
    <p:sldId id="518" r:id="rId19"/>
    <p:sldId id="519" r:id="rId20"/>
    <p:sldId id="520" r:id="rId21"/>
    <p:sldId id="487" r:id="rId22"/>
    <p:sldId id="522" r:id="rId23"/>
    <p:sldId id="523" r:id="rId24"/>
    <p:sldId id="524" r:id="rId25"/>
    <p:sldId id="525" r:id="rId26"/>
    <p:sldId id="521" r:id="rId27"/>
    <p:sldId id="572" r:id="rId28"/>
    <p:sldId id="531" r:id="rId29"/>
    <p:sldId id="530" r:id="rId30"/>
    <p:sldId id="529" r:id="rId31"/>
    <p:sldId id="573" r:id="rId32"/>
    <p:sldId id="586" r:id="rId33"/>
    <p:sldId id="574" r:id="rId34"/>
    <p:sldId id="536" r:id="rId35"/>
    <p:sldId id="576" r:id="rId36"/>
    <p:sldId id="591" r:id="rId37"/>
    <p:sldId id="588" r:id="rId38"/>
    <p:sldId id="575" r:id="rId39"/>
    <p:sldId id="537" r:id="rId40"/>
    <p:sldId id="539" r:id="rId41"/>
  </p:sldIdLst>
  <p:sldSz cx="9144000" cy="6858000" type="screen4x3"/>
  <p:notesSz cx="7102475" cy="10233025"/>
  <p:custDataLst>
    <p:tags r:id="rId4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7" userDrawn="1">
          <p15:clr>
            <a:srgbClr val="A4A3A4"/>
          </p15:clr>
        </p15:guide>
        <p15:guide id="2" pos="27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66CCFF"/>
    <a:srgbClr val="0099CC"/>
    <a:srgbClr val="CFDFF3"/>
    <a:srgbClr val="FFFF99"/>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3"/>
    <p:restoredTop sz="94660"/>
  </p:normalViewPr>
  <p:slideViewPr>
    <p:cSldViewPr showGuides="1">
      <p:cViewPr varScale="1">
        <p:scale>
          <a:sx n="51" d="100"/>
          <a:sy n="51" d="100"/>
        </p:scale>
        <p:origin x="1421" y="48"/>
      </p:cViewPr>
      <p:guideLst>
        <p:guide orient="horz" pos="2277"/>
        <p:guide pos="27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7455" cy="574576"/>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6508" y="0"/>
            <a:ext cx="3187455" cy="574576"/>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2025/11/4</a:t>
            </a:fld>
            <a:endParaRPr lang="zh-CN" altLang="en-US"/>
          </a:p>
        </p:txBody>
      </p:sp>
      <p:sp>
        <p:nvSpPr>
          <p:cNvPr id="4" name="页脚占位符 3"/>
          <p:cNvSpPr>
            <a:spLocks noGrp="1"/>
          </p:cNvSpPr>
          <p:nvPr>
            <p:ph type="ftr" sz="quarter" idx="2"/>
          </p:nvPr>
        </p:nvSpPr>
        <p:spPr>
          <a:xfrm>
            <a:off x="0" y="10877175"/>
            <a:ext cx="3187455" cy="574575"/>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6508" y="10877175"/>
            <a:ext cx="3187455" cy="574575"/>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3077739" cy="511651"/>
          </a:xfrm>
          <a:prstGeom prst="rect">
            <a:avLst/>
          </a:prstGeom>
          <a:noFill/>
          <a:ln w="9525">
            <a:noFill/>
            <a:miter lim="800000"/>
          </a:ln>
        </p:spPr>
        <p:txBody>
          <a:bodyPr vert="horz" wrap="square" lIns="99057" tIns="49528" rIns="99057" bIns="49528" numCol="1" anchor="t" anchorCtr="0" compatLnSpc="1"/>
          <a:lstStyle>
            <a:lvl1pPr eaLnBrk="1" hangingPunct="1">
              <a:buFont typeface="Arial" panose="020B0604020202020204" pitchFamily="34" charset="0"/>
              <a:buNone/>
              <a:defRPr sz="1300">
                <a:latin typeface="Arial" panose="020B0604020202020204" pitchFamily="34" charset="0"/>
              </a:defRPr>
            </a:lvl1pPr>
          </a:lstStyle>
          <a:p>
            <a:pPr defTabSz="990600">
              <a:defRPr/>
            </a:pPr>
            <a:endParaRPr lang="zh-CN" altLang="en-US"/>
          </a:p>
        </p:txBody>
      </p:sp>
      <p:sp>
        <p:nvSpPr>
          <p:cNvPr id="2051" name="日期占位符 2"/>
          <p:cNvSpPr>
            <a:spLocks noGrp="1" noChangeArrowheads="1"/>
          </p:cNvSpPr>
          <p:nvPr>
            <p:ph type="dt" idx="1"/>
          </p:nvPr>
        </p:nvSpPr>
        <p:spPr bwMode="auto">
          <a:xfrm>
            <a:off x="4023092" y="0"/>
            <a:ext cx="3077739" cy="511651"/>
          </a:xfrm>
          <a:prstGeom prst="rect">
            <a:avLst/>
          </a:prstGeom>
          <a:noFill/>
          <a:ln w="9525">
            <a:noFill/>
            <a:miter lim="800000"/>
          </a:ln>
        </p:spPr>
        <p:txBody>
          <a:bodyPr vert="horz" wrap="square" lIns="99057" tIns="49528" rIns="99057" bIns="49528" numCol="1" anchor="t" anchorCtr="0" compatLnSpc="1"/>
          <a:lstStyle>
            <a:lvl1pPr algn="r" eaLnBrk="1" hangingPunct="1">
              <a:buFont typeface="Arial" panose="020B0604020202020204" pitchFamily="34" charset="0"/>
              <a:buNone/>
              <a:defRPr sz="1300">
                <a:latin typeface="Arial" panose="020B0604020202020204" pitchFamily="34" charset="0"/>
              </a:defRPr>
            </a:lvl1pPr>
          </a:lstStyle>
          <a:p>
            <a:pPr defTabSz="990600">
              <a:defRPr/>
            </a:pPr>
            <a:endParaRPr lang="zh-CN" altLang="en-US"/>
          </a:p>
        </p:txBody>
      </p:sp>
      <p:sp>
        <p:nvSpPr>
          <p:cNvPr id="13316" name="幻灯片图像占位符 3"/>
          <p:cNvSpPr>
            <a:spLocks noGrp="1" noRot="1" noChangeAspect="1"/>
          </p:cNvSpPr>
          <p:nvPr>
            <p:ph type="sldImg"/>
          </p:nvPr>
        </p:nvSpPr>
        <p:spPr>
          <a:xfrm>
            <a:off x="992188" y="766763"/>
            <a:ext cx="5118100" cy="3838575"/>
          </a:xfrm>
          <a:prstGeom prst="rect">
            <a:avLst/>
          </a:prstGeom>
          <a:noFill/>
          <a:ln w="9525">
            <a:noFill/>
          </a:ln>
        </p:spPr>
      </p:sp>
      <p:sp>
        <p:nvSpPr>
          <p:cNvPr id="2053" name="备注占位符 4"/>
          <p:cNvSpPr>
            <a:spLocks noGrp="1" noChangeArrowheads="1"/>
          </p:cNvSpPr>
          <p:nvPr>
            <p:ph type="body" sz="quarter" idx="3"/>
          </p:nvPr>
        </p:nvSpPr>
        <p:spPr bwMode="auto">
          <a:xfrm>
            <a:off x="710248" y="4860687"/>
            <a:ext cx="5681980" cy="4604861"/>
          </a:xfrm>
          <a:prstGeom prst="rect">
            <a:avLst/>
          </a:prstGeom>
          <a:noFill/>
          <a:ln w="9525">
            <a:noFill/>
            <a:miter lim="800000"/>
          </a:ln>
        </p:spPr>
        <p:txBody>
          <a:bodyPr vert="horz" wrap="square" lIns="99057" tIns="49528" rIns="99057" bIns="49528" numCol="1" anchor="ctr" anchorCtr="0" compatLnSpc="1"/>
          <a:lstStyle/>
          <a:p>
            <a:pPr marL="0" marR="0" lvl="0"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95300" marR="0" lvl="1"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90600" marR="0" lvl="2"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485900" marR="0" lvl="3"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981200" marR="0" lvl="4"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9719598"/>
            <a:ext cx="3077739" cy="511651"/>
          </a:xfrm>
          <a:prstGeom prst="rect">
            <a:avLst/>
          </a:prstGeom>
          <a:noFill/>
          <a:ln w="9525">
            <a:noFill/>
            <a:miter lim="800000"/>
          </a:ln>
        </p:spPr>
        <p:txBody>
          <a:bodyPr vert="horz" wrap="square" lIns="99057" tIns="49528" rIns="99057" bIns="49528" numCol="1" anchor="b" anchorCtr="0" compatLnSpc="1"/>
          <a:lstStyle>
            <a:lvl1pPr eaLnBrk="1" hangingPunct="1">
              <a:buFont typeface="Arial" panose="020B0604020202020204" pitchFamily="34" charset="0"/>
              <a:buNone/>
              <a:defRPr sz="1300">
                <a:latin typeface="Arial" panose="020B0604020202020204" pitchFamily="34" charset="0"/>
              </a:defRPr>
            </a:lvl1pPr>
          </a:lstStyle>
          <a:p>
            <a:pPr defTabSz="990600">
              <a:defRPr/>
            </a:pPr>
            <a:endParaRPr lang="zh-CN" altLang="en-US"/>
          </a:p>
        </p:txBody>
      </p:sp>
      <p:sp>
        <p:nvSpPr>
          <p:cNvPr id="2055" name="灯片编号占位符 6"/>
          <p:cNvSpPr>
            <a:spLocks noGrp="1" noChangeArrowheads="1"/>
          </p:cNvSpPr>
          <p:nvPr>
            <p:ph type="sldNum" sz="quarter" idx="5"/>
          </p:nvPr>
        </p:nvSpPr>
        <p:spPr bwMode="auto">
          <a:xfrm>
            <a:off x="4023092" y="9719598"/>
            <a:ext cx="3077739" cy="511651"/>
          </a:xfrm>
          <a:prstGeom prst="rect">
            <a:avLst/>
          </a:prstGeom>
          <a:noFill/>
          <a:ln w="9525">
            <a:noFill/>
            <a:miter lim="800000"/>
          </a:ln>
        </p:spPr>
        <p:txBody>
          <a:bodyPr vert="horz" wrap="square" lIns="99057" tIns="49528" rIns="99057" bIns="49528" numCol="1" anchor="b" anchorCtr="0" compatLnSpc="1"/>
          <a:lstStyle>
            <a:lvl1pPr algn="r" eaLnBrk="1" hangingPunct="1">
              <a:buFont typeface="Arial" panose="020B0604020202020204" pitchFamily="34" charset="0"/>
              <a:buNone/>
              <a:defRPr sz="1300" noProof="1">
                <a:latin typeface="Arial" panose="020B0604020202020204" pitchFamily="34" charset="0"/>
                <a:cs typeface="+mn-ea"/>
              </a:defRPr>
            </a:lvl1pPr>
          </a:lstStyle>
          <a:p>
            <a:pPr defTabSz="990600">
              <a:defRPr/>
            </a:pPr>
            <a:fld id="{DD990A47-1411-49F3-A74B-489C64E20260}" type="slidenum">
              <a:rPr lang="zh-CN" altLang="en-US" smtClean="0"/>
              <a:t>‹#›</a:t>
            </a:fld>
            <a:endParaRPr lang="zh-CN" altLang="en-US">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p:sp>
      <p:sp>
        <p:nvSpPr>
          <p:cNvPr id="29699" name="备注占位符 2"/>
          <p:cNvSpPr>
            <a:spLocks noGrp="1"/>
          </p:cNvSpPr>
          <p:nvPr>
            <p:ph type="body"/>
          </p:nvPr>
        </p:nvSpPr>
        <p:spPr/>
        <p:txBody>
          <a:bodyPr wrap="square" lIns="99057" tIns="49528" rIns="99057" bIns="49528" anchor="ctr" anchorCtr="0"/>
          <a:lstStyle/>
          <a:p>
            <a:pPr lvl="0"/>
            <a:endParaRPr lang="zh-CN" altLang="en-US" dirty="0"/>
          </a:p>
        </p:txBody>
      </p:sp>
      <p:sp>
        <p:nvSpPr>
          <p:cNvPr id="18435" name="灯片编号占位符 3"/>
          <p:cNvSpPr txBox="1">
            <a:spLocks noGrp="1" noChangeArrowheads="1"/>
          </p:cNvSpPr>
          <p:nvPr>
            <p:ph type="sldNum"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57" tIns="49528" rIns="99057" bIns="49528" numCol="1" anchor="b" anchorCtr="0" compatLnSpc="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90600">
              <a:defRPr/>
            </a:pPr>
            <a:fld id="{C146390E-5A4B-4C1E-BFBC-A9F3AFC08D3E}" type="slidenum">
              <a:rPr lang="zh-CN" altLang="en-US" dirty="0">
                <a:latin typeface="Arial" panose="020B0604020202020204" pitchFamily="34" charset="0"/>
              </a:rPr>
              <a:t>17</a:t>
            </a:fld>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E893BCD-202B-4D7F-85C9-45A51DCE6692}"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B403EAC-9F8F-448B-AB1C-FAD6C6623F3F}"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07BE37-04C8-40E7-BBC4-360A221C4ED4}"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E893BCD-202B-4D7F-85C9-45A51DCE6692}"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513FBC7-2509-4AAB-9B2B-9241F7DEBFFD}"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ABAFD4-1504-4260-BF47-A60CBA733DA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2ECF5BF-DC19-4D9E-A490-9B4EFAB11008}"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1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1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88EF958-938C-4D16-AE0F-06654B552205}"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9401AEB-3E43-4D54-A90C-DB0C5CAA0CF3}"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C23BA02-8BA0-4AEF-8156-AE1656BD1297}"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日期占位符 3"/>
          <p:cNvSpPr>
            <a:spLocks noGrp="1" noChangeArrowheads="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26608F1-896A-4B87-A4C0-84259D2D6CE6}"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513FBC7-2509-4AAB-9B2B-9241F7DEBFFD}"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日期占位符 3"/>
          <p:cNvSpPr>
            <a:spLocks noGrp="1" noChangeArrowheads="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BDC8C1C-9445-41F6-AE75-E4A0C971AD00}"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B403EAC-9F8F-448B-AB1C-FAD6C6623F3F}"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07BE37-04C8-40E7-BBC4-360A221C4ED4}"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ABAFD4-1504-4260-BF47-A60CBA733DA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2ECF5BF-DC19-4D9E-A490-9B4EFAB11008}"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1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1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88EF958-938C-4D16-AE0F-06654B552205}"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9401AEB-3E43-4D54-A90C-DB0C5CAA0CF3}"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3"/>
          <p:cNvSpPr>
            <a:spLocks noGrp="1" noChangeArrowheads="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C23BA02-8BA0-4AEF-8156-AE1656BD1297}"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日期占位符 3"/>
          <p:cNvSpPr>
            <a:spLocks noGrp="1" noChangeArrowheads="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26608F1-896A-4B87-A4C0-84259D2D6CE6}"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日期占位符 3"/>
          <p:cNvSpPr>
            <a:spLocks noGrp="1" noChangeArrowheads="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BDC8C1C-9445-41F6-AE75-E4A0C971AD00}"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buFont typeface="Arial" panose="020B0604020202020204" pitchFamily="34" charset="0"/>
              <a:buNone/>
              <a:defRPr sz="1200" noProof="1">
                <a:solidFill>
                  <a:srgbClr val="898989"/>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10224E-B995-4004-9787-BBB71101FBC0}"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buFont typeface="Arial" panose="020B0604020202020204" pitchFamily="34" charset="0"/>
              <a:buNone/>
              <a:defRPr sz="1200" noProof="1">
                <a:solidFill>
                  <a:srgbClr val="898989"/>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10224E-B995-4004-9787-BBB71101FBC0}"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ea"/>
              </a:rPr>
              <a:t>‹#›</a:t>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pic>
        <p:nvPicPr>
          <p:cNvPr id="14338" name="Picture 2" descr="IMG_20140725_105527"/>
          <p:cNvPicPr>
            <a:picLocks noChangeAspect="1"/>
          </p:cNvPicPr>
          <p:nvPr/>
        </p:nvPicPr>
        <p:blipFill>
          <a:blip r:embed="rId2">
            <a:lum bright="12000" contrast="24000"/>
          </a:blip>
          <a:stretch>
            <a:fillRect/>
          </a:stretch>
        </p:blipFill>
        <p:spPr>
          <a:xfrm>
            <a:off x="0" y="261938"/>
            <a:ext cx="9144000" cy="6327775"/>
          </a:xfrm>
          <a:prstGeom prst="rect">
            <a:avLst/>
          </a:prstGeom>
          <a:noFill/>
          <a:ln w="9525">
            <a:noFill/>
          </a:ln>
        </p:spPr>
      </p:pic>
      <p:grpSp>
        <p:nvGrpSpPr>
          <p:cNvPr id="14339" name="组合 4"/>
          <p:cNvGrpSpPr/>
          <p:nvPr/>
        </p:nvGrpSpPr>
        <p:grpSpPr>
          <a:xfrm>
            <a:off x="-25400" y="1554163"/>
            <a:ext cx="6132513" cy="1971675"/>
            <a:chOff x="-39" y="1997"/>
            <a:chExt cx="9655" cy="3104"/>
          </a:xfrm>
        </p:grpSpPr>
        <p:sp>
          <p:nvSpPr>
            <p:cNvPr id="14341" name="矩形 7"/>
            <p:cNvSpPr/>
            <p:nvPr/>
          </p:nvSpPr>
          <p:spPr>
            <a:xfrm>
              <a:off x="-39" y="1997"/>
              <a:ext cx="9158" cy="3104"/>
            </a:xfrm>
            <a:prstGeom prst="rect">
              <a:avLst/>
            </a:prstGeom>
            <a:solidFill>
              <a:srgbClr val="FFC000">
                <a:alpha val="85097"/>
              </a:srgbClr>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077" name="文本框 3"/>
            <p:cNvSpPr txBox="1">
              <a:spLocks noChangeArrowheads="1"/>
            </p:cNvSpPr>
            <p:nvPr/>
          </p:nvSpPr>
          <p:spPr bwMode="auto">
            <a:xfrm>
              <a:off x="285" y="2221"/>
              <a:ext cx="9331" cy="2551"/>
            </a:xfrm>
            <a:prstGeom prst="rect">
              <a:avLst/>
            </a:prstGeom>
            <a:noFill/>
            <a:ln w="9525">
              <a:noFill/>
              <a:miter lim="800000"/>
            </a:ln>
            <a:effectLst>
              <a:outerShdw dist="38100" dir="2700000" algn="ctr" rotWithShape="0">
                <a:srgbClr val="000000">
                  <a:alpha val="35999"/>
                </a:srgbClr>
              </a:outerShdw>
            </a:effectLst>
          </p:spPr>
          <p:txBody>
            <a:bodyPr>
              <a:spAutoFit/>
              <a:scene3d>
                <a:camera prst="orthographicFront"/>
                <a:lightRig rig="threePt" dir="t"/>
              </a:scene3d>
            </a:bodyPr>
            <a:lstStyle/>
            <a:p>
              <a:pPr marR="0" defTabSz="914400">
                <a:buClrTx/>
                <a:buSzTx/>
                <a:buFont typeface="Arial" panose="020B0604020202020204" pitchFamily="34" charset="0"/>
                <a:buNone/>
                <a:defRPr/>
              </a:pPr>
              <a:r>
                <a:rPr kumimoji="0" lang="en-US" altLang="zh-CN" sz="4000" kern="1200" cap="none" spc="0" normalizeH="0" baseline="0" noProof="0" dirty="0">
                  <a:solidFill>
                    <a:schemeClr val="bg1"/>
                  </a:solidFill>
                  <a:latin typeface="Impact" panose="020B0806030902050204" charset="0"/>
                  <a:ea typeface="微软雅黑" panose="020B0503020204020204" pitchFamily="34" charset="-122"/>
                  <a:cs typeface="+mn-cs"/>
                </a:rPr>
                <a:t>Heavy Tender Barge</a:t>
              </a:r>
            </a:p>
            <a:p>
              <a:pPr marR="0" defTabSz="914400">
                <a:buClrTx/>
                <a:buSzTx/>
                <a:buFont typeface="Arial" panose="020B0604020202020204" pitchFamily="34" charset="0"/>
                <a:buNone/>
                <a:defRPr/>
              </a:pPr>
              <a:r>
                <a:rPr kumimoji="0" lang="en-US" altLang="zh-CN" sz="6000" kern="1200" cap="none" spc="0" normalizeH="0" baseline="0" noProof="0" dirty="0">
                  <a:solidFill>
                    <a:schemeClr val="bg1"/>
                  </a:solidFill>
                  <a:latin typeface="Impact" panose="020B0806030902050204" charset="0"/>
                  <a:ea typeface="微软雅黑" panose="020B0503020204020204" pitchFamily="34" charset="-122"/>
                  <a:cs typeface="+mn-cs"/>
                </a:rPr>
                <a:t>HTB-1</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1507" name="TextBox 4"/>
          <p:cNvSpPr txBox="1"/>
          <p:nvPr/>
        </p:nvSpPr>
        <p:spPr>
          <a:xfrm>
            <a:off x="250825" y="260350"/>
            <a:ext cx="703961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1.4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Cranes &amp; PAR etc</a:t>
            </a:r>
          </a:p>
        </p:txBody>
      </p:sp>
      <p:graphicFrame>
        <p:nvGraphicFramePr>
          <p:cNvPr id="6" name="表格 5"/>
          <p:cNvGraphicFramePr>
            <a:graphicFrameLocks noGrp="1"/>
          </p:cNvGraphicFramePr>
          <p:nvPr/>
        </p:nvGraphicFramePr>
        <p:xfrm>
          <a:off x="4498975" y="1052513"/>
          <a:ext cx="4379913" cy="2103437"/>
        </p:xfrm>
        <a:graphic>
          <a:graphicData uri="http://schemas.openxmlformats.org/drawingml/2006/table">
            <a:tbl>
              <a:tblPr>
                <a:tableStyleId>{2D5ABB26-0587-4C30-8999-92F81FD0307C}</a:tableStyleId>
              </a:tblPr>
              <a:tblGrid>
                <a:gridCol w="1694057">
                  <a:extLst>
                    <a:ext uri="{9D8B030D-6E8A-4147-A177-3AD203B41FA5}">
                      <a16:colId xmlns:a16="http://schemas.microsoft.com/office/drawing/2014/main" val="20000"/>
                    </a:ext>
                  </a:extLst>
                </a:gridCol>
                <a:gridCol w="2685856">
                  <a:extLst>
                    <a:ext uri="{9D8B030D-6E8A-4147-A177-3AD203B41FA5}">
                      <a16:colId xmlns:a16="http://schemas.microsoft.com/office/drawing/2014/main" val="20001"/>
                    </a:ext>
                  </a:extLst>
                </a:gridCol>
              </a:tblGrid>
              <a:tr h="348174">
                <a:tc>
                  <a:txBody>
                    <a:bodyPr/>
                    <a:lstStyle/>
                    <a:p>
                      <a:pPr marL="0" marR="0" algn="l" fontAlgn="base">
                        <a:spcBef>
                          <a:spcPts val="0"/>
                        </a:spcBef>
                        <a:spcAft>
                          <a:spcPts val="0"/>
                        </a:spcAft>
                      </a:pPr>
                      <a:r>
                        <a:rPr lang="en-US" sz="1400" kern="0" dirty="0"/>
                        <a:t>Main crane:</a:t>
                      </a:r>
                    </a:p>
                  </a:txBody>
                  <a:tcPr marL="38097" marR="38097" marT="38098" marB="38098"/>
                </a:tc>
                <a:tc>
                  <a:txBody>
                    <a:bodyPr/>
                    <a:lstStyle/>
                    <a:p>
                      <a:pPr marL="0" marR="0" algn="l" fontAlgn="base">
                        <a:spcBef>
                          <a:spcPts val="0"/>
                        </a:spcBef>
                        <a:spcAft>
                          <a:spcPts val="0"/>
                        </a:spcAft>
                      </a:pPr>
                      <a:r>
                        <a:rPr lang="en-US" sz="1400" kern="0"/>
                        <a:t>Seatrax S126 Port Mid Aft</a:t>
                      </a:r>
                    </a:p>
                  </a:txBody>
                  <a:tcPr marL="91433" marR="91433" marT="45718" marB="45718"/>
                </a:tc>
                <a:extLst>
                  <a:ext uri="{0D108BD9-81ED-4DB2-BD59-A6C34878D82A}">
                    <a16:rowId xmlns:a16="http://schemas.microsoft.com/office/drawing/2014/main" val="10000"/>
                  </a:ext>
                </a:extLst>
              </a:tr>
              <a:tr h="362567">
                <a:tc>
                  <a:txBody>
                    <a:bodyPr/>
                    <a:lstStyle/>
                    <a:p>
                      <a:pPr marL="0" marR="0" algn="l" fontAlgn="base">
                        <a:spcBef>
                          <a:spcPts val="0"/>
                        </a:spcBef>
                        <a:spcAft>
                          <a:spcPts val="0"/>
                        </a:spcAft>
                      </a:pPr>
                      <a:r>
                        <a:rPr lang="en-US" sz="1400" kern="0" dirty="0"/>
                        <a:t>Capacity:</a:t>
                      </a:r>
                    </a:p>
                  </a:txBody>
                  <a:tcPr marL="38097" marR="38097" marT="38098" marB="38098"/>
                </a:tc>
                <a:tc>
                  <a:txBody>
                    <a:bodyPr/>
                    <a:lstStyle/>
                    <a:p>
                      <a:pPr marL="0" marR="0" algn="l" fontAlgn="base">
                        <a:spcBef>
                          <a:spcPts val="0"/>
                        </a:spcBef>
                        <a:spcAft>
                          <a:spcPts val="0"/>
                        </a:spcAft>
                      </a:pPr>
                      <a:r>
                        <a:rPr lang="en-US" sz="1400" kern="0" dirty="0"/>
                        <a:t>178</a:t>
                      </a:r>
                      <a:r>
                        <a:rPr lang="en-US" sz="1400" kern="0" baseline="0" dirty="0"/>
                        <a:t> </a:t>
                      </a:r>
                      <a:r>
                        <a:rPr lang="en-US" sz="1400" kern="0" dirty="0"/>
                        <a:t>MT </a:t>
                      </a:r>
                    </a:p>
                  </a:txBody>
                  <a:tcPr marL="91433" marR="91433" marT="45718" marB="45718"/>
                </a:tc>
                <a:extLst>
                  <a:ext uri="{0D108BD9-81ED-4DB2-BD59-A6C34878D82A}">
                    <a16:rowId xmlns:a16="http://schemas.microsoft.com/office/drawing/2014/main" val="10001"/>
                  </a:ext>
                </a:extLst>
              </a:tr>
              <a:tr h="348174">
                <a:tc>
                  <a:txBody>
                    <a:bodyPr/>
                    <a:lstStyle/>
                    <a:p>
                      <a:pPr marL="0" marR="0" algn="l" fontAlgn="base">
                        <a:spcBef>
                          <a:spcPts val="0"/>
                        </a:spcBef>
                        <a:spcAft>
                          <a:spcPts val="0"/>
                        </a:spcAft>
                      </a:pPr>
                      <a:r>
                        <a:rPr lang="en-US" sz="1400" kern="0" dirty="0"/>
                        <a:t>Aux crane:</a:t>
                      </a:r>
                    </a:p>
                  </a:txBody>
                  <a:tcPr marL="38097" marR="38097" marT="38098" marB="38098"/>
                </a:tc>
                <a:tc>
                  <a:txBody>
                    <a:bodyPr/>
                    <a:lstStyle/>
                    <a:p>
                      <a:pPr marL="0" marR="0" algn="l" fontAlgn="base">
                        <a:spcBef>
                          <a:spcPts val="0"/>
                        </a:spcBef>
                        <a:spcAft>
                          <a:spcPts val="0"/>
                        </a:spcAft>
                      </a:pPr>
                      <a:r>
                        <a:rPr lang="en-US" sz="1400" kern="0"/>
                        <a:t>Seatrax S92 Starboard Mid Ship</a:t>
                      </a:r>
                    </a:p>
                  </a:txBody>
                  <a:tcPr marL="91433" marR="91433" marT="45718" marB="45718"/>
                </a:tc>
                <a:extLst>
                  <a:ext uri="{0D108BD9-81ED-4DB2-BD59-A6C34878D82A}">
                    <a16:rowId xmlns:a16="http://schemas.microsoft.com/office/drawing/2014/main" val="10002"/>
                  </a:ext>
                </a:extLst>
              </a:tr>
              <a:tr h="348174">
                <a:tc>
                  <a:txBody>
                    <a:bodyPr/>
                    <a:lstStyle/>
                    <a:p>
                      <a:pPr marL="0" marR="0" algn="l" fontAlgn="base">
                        <a:spcBef>
                          <a:spcPts val="0"/>
                        </a:spcBef>
                        <a:spcAft>
                          <a:spcPts val="0"/>
                        </a:spcAft>
                      </a:pPr>
                      <a:r>
                        <a:rPr lang="en-US" sz="1400" kern="0" dirty="0"/>
                        <a:t>Capacity:</a:t>
                      </a:r>
                    </a:p>
                  </a:txBody>
                  <a:tcPr marL="38097" marR="38097" marT="38098" marB="38098"/>
                </a:tc>
                <a:tc>
                  <a:txBody>
                    <a:bodyPr/>
                    <a:lstStyle/>
                    <a:p>
                      <a:pPr marL="0" marR="0" algn="l" fontAlgn="base">
                        <a:spcBef>
                          <a:spcPts val="0"/>
                        </a:spcBef>
                        <a:spcAft>
                          <a:spcPts val="0"/>
                        </a:spcAft>
                      </a:pPr>
                      <a:r>
                        <a:rPr lang="en-US" sz="1400" kern="0" dirty="0"/>
                        <a:t>36 MT </a:t>
                      </a:r>
                    </a:p>
                  </a:txBody>
                  <a:tcPr marL="91433" marR="91433" marT="45718" marB="45718"/>
                </a:tc>
                <a:extLst>
                  <a:ext uri="{0D108BD9-81ED-4DB2-BD59-A6C34878D82A}">
                    <a16:rowId xmlns:a16="http://schemas.microsoft.com/office/drawing/2014/main" val="10003"/>
                  </a:ext>
                </a:extLst>
              </a:tr>
              <a:tr h="348174">
                <a:tc>
                  <a:txBody>
                    <a:bodyPr/>
                    <a:lstStyle/>
                    <a:p>
                      <a:pPr marL="0" marR="0" algn="l" fontAlgn="base">
                        <a:spcBef>
                          <a:spcPts val="0"/>
                        </a:spcBef>
                        <a:spcAft>
                          <a:spcPts val="0"/>
                        </a:spcAft>
                      </a:pPr>
                      <a:r>
                        <a:rPr lang="en-US" sz="1400" kern="0" dirty="0"/>
                        <a:t>Platform access:</a:t>
                      </a:r>
                    </a:p>
                  </a:txBody>
                  <a:tcPr marL="38097" marR="38097" marT="38098" marB="38098"/>
                </a:tc>
                <a:tc>
                  <a:txBody>
                    <a:bodyPr/>
                    <a:lstStyle/>
                    <a:p>
                      <a:pPr marL="0" marR="0" algn="l" fontAlgn="base">
                        <a:spcBef>
                          <a:spcPts val="0"/>
                        </a:spcBef>
                        <a:spcAft>
                          <a:spcPts val="0"/>
                        </a:spcAft>
                      </a:pPr>
                      <a:r>
                        <a:rPr lang="en-US" sz="1400" kern="0" dirty="0"/>
                        <a:t>Forum personnel access ramp </a:t>
                      </a:r>
                    </a:p>
                  </a:txBody>
                  <a:tcPr marL="91433" marR="91433" marT="45718" marB="45718"/>
                </a:tc>
                <a:extLst>
                  <a:ext uri="{0D108BD9-81ED-4DB2-BD59-A6C34878D82A}">
                    <a16:rowId xmlns:a16="http://schemas.microsoft.com/office/drawing/2014/main" val="10004"/>
                  </a:ext>
                </a:extLst>
              </a:tr>
              <a:tr h="348174">
                <a:tc>
                  <a:txBody>
                    <a:bodyPr/>
                    <a:lstStyle/>
                    <a:p>
                      <a:pPr marL="0" marR="0" algn="l" fontAlgn="base">
                        <a:spcBef>
                          <a:spcPts val="0"/>
                        </a:spcBef>
                        <a:spcAft>
                          <a:spcPts val="0"/>
                        </a:spcAft>
                      </a:pPr>
                      <a:r>
                        <a:rPr lang="en-US" sz="1400" kern="0" dirty="0"/>
                        <a:t>Tubular handling:</a:t>
                      </a:r>
                    </a:p>
                  </a:txBody>
                  <a:tcPr marL="38097" marR="38097" marT="38098" marB="38098"/>
                </a:tc>
                <a:tc>
                  <a:txBody>
                    <a:bodyPr/>
                    <a:lstStyle/>
                    <a:p>
                      <a:pPr marL="0" marR="0" algn="l" fontAlgn="base">
                        <a:spcBef>
                          <a:spcPts val="0"/>
                        </a:spcBef>
                        <a:spcAft>
                          <a:spcPts val="0"/>
                        </a:spcAft>
                      </a:pPr>
                      <a:r>
                        <a:rPr lang="en-US" sz="1400" kern="0" dirty="0"/>
                        <a:t>Highline Transfer System 3.3MT</a:t>
                      </a:r>
                    </a:p>
                  </a:txBody>
                  <a:tcPr marL="91433" marR="91433" marT="45718" marB="45718"/>
                </a:tc>
                <a:extLst>
                  <a:ext uri="{0D108BD9-81ED-4DB2-BD59-A6C34878D82A}">
                    <a16:rowId xmlns:a16="http://schemas.microsoft.com/office/drawing/2014/main" val="10005"/>
                  </a:ext>
                </a:extLst>
              </a:tr>
            </a:tbl>
          </a:graphicData>
        </a:graphic>
      </p:graphicFrame>
      <p:pic>
        <p:nvPicPr>
          <p:cNvPr id="21522" name="图片 3" descr="_1030238"/>
          <p:cNvPicPr>
            <a:picLocks noChangeAspect="1"/>
          </p:cNvPicPr>
          <p:nvPr/>
        </p:nvPicPr>
        <p:blipFill>
          <a:blip r:embed="rId2"/>
          <a:stretch>
            <a:fillRect/>
          </a:stretch>
        </p:blipFill>
        <p:spPr>
          <a:xfrm>
            <a:off x="6864350" y="3789363"/>
            <a:ext cx="2322513" cy="3076575"/>
          </a:xfrm>
          <a:prstGeom prst="rect">
            <a:avLst/>
          </a:prstGeom>
          <a:noFill/>
          <a:ln w="9525">
            <a:noFill/>
          </a:ln>
        </p:spPr>
      </p:pic>
      <p:pic>
        <p:nvPicPr>
          <p:cNvPr id="21523" name="图片 1" descr="_1030186"/>
          <p:cNvPicPr>
            <a:picLocks noChangeAspect="1"/>
          </p:cNvPicPr>
          <p:nvPr/>
        </p:nvPicPr>
        <p:blipFill>
          <a:blip r:embed="rId3">
            <a:lum bright="12000" contrast="12000"/>
          </a:blip>
          <a:stretch>
            <a:fillRect/>
          </a:stretch>
        </p:blipFill>
        <p:spPr>
          <a:xfrm>
            <a:off x="4168775" y="3790950"/>
            <a:ext cx="2689225" cy="3063875"/>
          </a:xfrm>
          <a:prstGeom prst="rect">
            <a:avLst/>
          </a:prstGeom>
          <a:noFill/>
          <a:ln w="9525" cap="flat" cmpd="sng">
            <a:solidFill>
              <a:schemeClr val="bg1"/>
            </a:solidFill>
            <a:prstDash val="solid"/>
            <a:miter/>
            <a:headEnd type="none" w="med" len="med"/>
            <a:tailEnd type="none" w="med" len="med"/>
          </a:ln>
        </p:spPr>
      </p:pic>
      <p:pic>
        <p:nvPicPr>
          <p:cNvPr id="21524" name="图片 2" descr="_1030182"/>
          <p:cNvPicPr>
            <a:picLocks noChangeAspect="1"/>
          </p:cNvPicPr>
          <p:nvPr/>
        </p:nvPicPr>
        <p:blipFill>
          <a:blip r:embed="rId4">
            <a:lum contrast="12000"/>
          </a:blip>
          <a:stretch>
            <a:fillRect/>
          </a:stretch>
        </p:blipFill>
        <p:spPr>
          <a:xfrm>
            <a:off x="0" y="693738"/>
            <a:ext cx="4165600" cy="62230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2531" name="TextBox 4"/>
          <p:cNvSpPr txBox="1"/>
          <p:nvPr/>
        </p:nvSpPr>
        <p:spPr>
          <a:xfrm>
            <a:off x="250825" y="260350"/>
            <a:ext cx="867854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sym typeface="宋体" panose="02010600030101010101" pitchFamily="2" charset="-122"/>
              </a:rPr>
              <a:t>1.5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sym typeface="宋体" panose="02010600030101010101" pitchFamily="2" charset="-122"/>
              </a:rPr>
              <a:t>Mooring Winches &amp; Control System</a:t>
            </a:r>
          </a:p>
        </p:txBody>
      </p:sp>
      <p:pic>
        <p:nvPicPr>
          <p:cNvPr id="22533" name="Picture 6" descr="DSCF8494"/>
          <p:cNvPicPr>
            <a:picLocks noChangeAspect="1"/>
          </p:cNvPicPr>
          <p:nvPr/>
        </p:nvPicPr>
        <p:blipFill>
          <a:blip r:embed="rId2">
            <a:lum bright="12000" contrast="30000"/>
          </a:blip>
          <a:stretch>
            <a:fillRect/>
          </a:stretch>
        </p:blipFill>
        <p:spPr>
          <a:xfrm>
            <a:off x="4552950" y="3430588"/>
            <a:ext cx="4586288" cy="3436937"/>
          </a:xfrm>
          <a:prstGeom prst="rect">
            <a:avLst/>
          </a:prstGeom>
          <a:noFill/>
          <a:ln w="9525" cap="flat" cmpd="sng">
            <a:solidFill>
              <a:schemeClr val="bg2"/>
            </a:solidFill>
            <a:prstDash val="solid"/>
            <a:round/>
            <a:headEnd type="none" w="med" len="med"/>
            <a:tailEnd type="none" w="med" len="med"/>
          </a:ln>
        </p:spPr>
      </p:pic>
      <p:graphicFrame>
        <p:nvGraphicFramePr>
          <p:cNvPr id="4" name="表格 3"/>
          <p:cNvGraphicFramePr>
            <a:graphicFrameLocks noGrp="1"/>
          </p:cNvGraphicFramePr>
          <p:nvPr/>
        </p:nvGraphicFramePr>
        <p:xfrm>
          <a:off x="396875" y="836613"/>
          <a:ext cx="8382000" cy="2114550"/>
        </p:xfrm>
        <a:graphic>
          <a:graphicData uri="http://schemas.openxmlformats.org/drawingml/2006/table">
            <a:tbl>
              <a:tblPr>
                <a:tableStyleId>{2D5ABB26-0587-4C30-8999-92F81FD0307C}</a:tableStyleId>
              </a:tblPr>
              <a:tblGrid>
                <a:gridCol w="8382000">
                  <a:extLst>
                    <a:ext uri="{9D8B030D-6E8A-4147-A177-3AD203B41FA5}">
                      <a16:colId xmlns:a16="http://schemas.microsoft.com/office/drawing/2014/main" val="20000"/>
                    </a:ext>
                  </a:extLst>
                </a:gridCol>
              </a:tblGrid>
              <a:tr h="872200">
                <a:tc>
                  <a:txBody>
                    <a:bodyPr/>
                    <a:lstStyle/>
                    <a:p>
                      <a:pPr marL="0" marR="0" algn="l" fontAlgn="base">
                        <a:spcBef>
                          <a:spcPts val="0"/>
                        </a:spcBef>
                        <a:spcAft>
                          <a:spcPts val="0"/>
                        </a:spcAft>
                      </a:pPr>
                      <a:r>
                        <a:rPr lang="zh-CN" altLang="en-US" sz="1400" dirty="0">
                          <a:solidFill>
                            <a:schemeClr val="tx1"/>
                          </a:solidFill>
                        </a:rPr>
                        <a:t>The 8-Point Mooring System consists of the total system that is </a:t>
                      </a:r>
                      <a:r>
                        <a:rPr lang="en-US" sz="1400" kern="0" dirty="0">
                          <a:solidFill>
                            <a:schemeClr val="tx1"/>
                          </a:solidFill>
                        </a:rPr>
                        <a:t>employed </a:t>
                      </a:r>
                      <a:r>
                        <a:rPr lang="zh-CN" altLang="en-US" sz="1400" dirty="0">
                          <a:solidFill>
                            <a:schemeClr val="tx1"/>
                          </a:solidFill>
                        </a:rPr>
                        <a:t>to position and hold the vessel on location while in operation. Generally, the system comprised of anchors, mooring lines, winches, sheaves, fairleads, pendant lines, buoys, shackles and other connecting equipment. </a:t>
                      </a:r>
                    </a:p>
                  </a:txBody>
                  <a:tcPr marL="38103" marR="38103" marT="38115" marB="38115"/>
                </a:tc>
                <a:extLst>
                  <a:ext uri="{0D108BD9-81ED-4DB2-BD59-A6C34878D82A}">
                    <a16:rowId xmlns:a16="http://schemas.microsoft.com/office/drawing/2014/main" val="10000"/>
                  </a:ext>
                </a:extLst>
              </a:tr>
              <a:tr h="871998">
                <a:tc>
                  <a:txBody>
                    <a:bodyPr/>
                    <a:lstStyle/>
                    <a:p>
                      <a:pPr algn="l"/>
                      <a:r>
                        <a:rPr lang="zh-CN" altLang="en-US" sz="1400" dirty="0">
                          <a:solidFill>
                            <a:schemeClr val="tx1"/>
                          </a:solidFill>
                        </a:rPr>
                        <a:t>The mooring system is designed for water depth rating:</a:t>
                      </a:r>
                    </a:p>
                    <a:p>
                      <a:pPr algn="l"/>
                      <a:r>
                        <a:rPr lang="en-US" altLang="zh-CN" sz="1400" dirty="0">
                          <a:solidFill>
                            <a:schemeClr val="tx1"/>
                          </a:solidFill>
                        </a:rPr>
                        <a:t>Maximum: 200</a:t>
                      </a:r>
                      <a:r>
                        <a:rPr lang="zh-CN" altLang="en-US" sz="1400" dirty="0">
                          <a:solidFill>
                            <a:schemeClr val="tx1"/>
                          </a:solidFill>
                        </a:rPr>
                        <a:t>m (</a:t>
                      </a:r>
                      <a:r>
                        <a:rPr lang="en-US" altLang="zh-CN" sz="1400" dirty="0">
                          <a:solidFill>
                            <a:schemeClr val="tx1"/>
                          </a:solidFill>
                        </a:rPr>
                        <a:t>656</a:t>
                      </a:r>
                      <a:r>
                        <a:rPr lang="zh-CN" altLang="en-US" sz="1400" dirty="0">
                          <a:solidFill>
                            <a:schemeClr val="tx1"/>
                          </a:solidFill>
                        </a:rPr>
                        <a:t>feet). Note: 1,000m or 3280 feet with pre-laid mooring</a:t>
                      </a:r>
                    </a:p>
                    <a:p>
                      <a:pPr algn="l"/>
                      <a:r>
                        <a:rPr lang="en-US" altLang="zh-CN" sz="1400" dirty="0">
                          <a:solidFill>
                            <a:schemeClr val="tx1"/>
                          </a:solidFill>
                        </a:rPr>
                        <a:t>Minimum: </a:t>
                      </a:r>
                      <a:r>
                        <a:rPr lang="zh-CN" altLang="en-US" sz="1400" dirty="0">
                          <a:solidFill>
                            <a:schemeClr val="tx1"/>
                          </a:solidFill>
                        </a:rPr>
                        <a:t>20m(65 feet)</a:t>
                      </a:r>
                    </a:p>
                  </a:txBody>
                  <a:tcPr marL="38103" marR="38103" marT="38115" marB="38115"/>
                </a:tc>
                <a:extLst>
                  <a:ext uri="{0D108BD9-81ED-4DB2-BD59-A6C34878D82A}">
                    <a16:rowId xmlns:a16="http://schemas.microsoft.com/office/drawing/2014/main" val="10001"/>
                  </a:ext>
                </a:extLst>
              </a:tr>
              <a:tr h="370352">
                <a:tc>
                  <a:txBody>
                    <a:bodyPr/>
                    <a:lstStyle/>
                    <a:p>
                      <a:pPr algn="l" fontAlgn="base">
                        <a:spcBef>
                          <a:spcPts val="0"/>
                        </a:spcBef>
                        <a:spcAft>
                          <a:spcPts val="0"/>
                        </a:spcAft>
                        <a:buNone/>
                      </a:pPr>
                      <a:r>
                        <a:rPr lang="en-US" altLang="zh-CN" sz="1400" dirty="0">
                          <a:solidFill>
                            <a:schemeClr val="tx1"/>
                          </a:solidFill>
                        </a:rPr>
                        <a:t>Mooring</a:t>
                      </a:r>
                      <a:r>
                        <a:rPr lang="zh-CN" altLang="en-US" sz="1400" dirty="0">
                          <a:solidFill>
                            <a:schemeClr val="tx1"/>
                          </a:solidFill>
                        </a:rPr>
                        <a:t> winch</a:t>
                      </a:r>
                      <a:r>
                        <a:rPr lang="en-US" altLang="zh-CN" sz="1400" dirty="0">
                          <a:solidFill>
                            <a:schemeClr val="tx1"/>
                          </a:solidFill>
                        </a:rPr>
                        <a:t>: </a:t>
                      </a:r>
                      <a:r>
                        <a:rPr lang="en-US" altLang="zh-CN" sz="1400" kern="1200" dirty="0">
                          <a:solidFill>
                            <a:schemeClr val="tx1"/>
                          </a:solidFill>
                          <a:latin typeface="+mn-lt"/>
                          <a:ea typeface="+mn-ea"/>
                          <a:cs typeface="+mn-cs"/>
                        </a:rPr>
                        <a:t>Four (4) </a:t>
                      </a:r>
                      <a:r>
                        <a:rPr lang="zh-CN" altLang="en-US" sz="1400" dirty="0">
                          <a:solidFill>
                            <a:schemeClr val="tx1"/>
                          </a:solidFill>
                        </a:rPr>
                        <a:t>Oil States </a:t>
                      </a:r>
                      <a:r>
                        <a:rPr lang="en-US" altLang="zh-CN" sz="1400" kern="1200" dirty="0">
                          <a:solidFill>
                            <a:schemeClr val="tx1"/>
                          </a:solidFill>
                          <a:latin typeface="+mn-lt"/>
                          <a:ea typeface="+mn-ea"/>
                          <a:cs typeface="+mn-cs"/>
                        </a:rPr>
                        <a:t>DMW-250-108 ,</a:t>
                      </a:r>
                      <a:r>
                        <a:rPr lang="zh-CN" altLang="en-US" sz="1400" kern="1200" dirty="0">
                          <a:solidFill>
                            <a:schemeClr val="tx1"/>
                          </a:solidFill>
                          <a:latin typeface="+mn-lt"/>
                          <a:ea typeface="+mn-ea"/>
                          <a:cs typeface="+mn-cs"/>
                        </a:rPr>
                        <a:t> </a:t>
                      </a:r>
                      <a:r>
                        <a:rPr lang="en-US" altLang="zh-CN" sz="1400" kern="1200" dirty="0">
                          <a:solidFill>
                            <a:schemeClr val="tx1"/>
                          </a:solidFill>
                          <a:latin typeface="+mn-lt"/>
                          <a:ea typeface="+mn-ea"/>
                          <a:cs typeface="+mn-cs"/>
                        </a:rPr>
                        <a:t>300 HP (224kW)</a:t>
                      </a:r>
                    </a:p>
                  </a:txBody>
                  <a:tcPr marL="38103" marR="38103" marT="38115" marB="38115"/>
                </a:tc>
                <a:extLst>
                  <a:ext uri="{0D108BD9-81ED-4DB2-BD59-A6C34878D82A}">
                    <a16:rowId xmlns:a16="http://schemas.microsoft.com/office/drawing/2014/main" val="10002"/>
                  </a:ext>
                </a:extLst>
              </a:tr>
            </a:tbl>
          </a:graphicData>
        </a:graphic>
      </p:graphicFrame>
      <p:pic>
        <p:nvPicPr>
          <p:cNvPr id="22538" name="图片 1" descr="照片 068"/>
          <p:cNvPicPr>
            <a:picLocks noChangeAspect="1"/>
          </p:cNvPicPr>
          <p:nvPr/>
        </p:nvPicPr>
        <p:blipFill>
          <a:blip r:embed="rId3"/>
          <a:stretch>
            <a:fillRect/>
          </a:stretch>
        </p:blipFill>
        <p:spPr>
          <a:xfrm>
            <a:off x="-36512" y="3429000"/>
            <a:ext cx="4945062" cy="3482975"/>
          </a:xfrm>
          <a:prstGeom prst="rect">
            <a:avLst/>
          </a:prstGeom>
          <a:noFill/>
          <a:ln w="9525" cap="flat" cmpd="sng">
            <a:solidFill>
              <a:schemeClr val="bg1"/>
            </a:solidFill>
            <a:prstDash val="solid"/>
            <a:round/>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DSCF7636"/>
          <p:cNvPicPr>
            <a:picLocks noChangeAspect="1"/>
          </p:cNvPicPr>
          <p:nvPr/>
        </p:nvPicPr>
        <p:blipFill>
          <a:blip r:embed="rId2">
            <a:lum contrast="18000"/>
          </a:blip>
          <a:stretch>
            <a:fillRect/>
          </a:stretch>
        </p:blipFill>
        <p:spPr>
          <a:xfrm>
            <a:off x="0" y="693738"/>
            <a:ext cx="4067175" cy="3689350"/>
          </a:xfrm>
          <a:prstGeom prst="rect">
            <a:avLst/>
          </a:prstGeom>
          <a:noFill/>
          <a:ln w="9525" cap="flat" cmpd="sng">
            <a:solidFill>
              <a:schemeClr val="bg2"/>
            </a:solidFill>
            <a:prstDash val="solid"/>
            <a:round/>
            <a:headEnd type="none" w="med" len="med"/>
            <a:tailEnd type="none" w="med" len="med"/>
          </a:ln>
        </p:spPr>
      </p:pic>
      <p:sp>
        <p:nvSpPr>
          <p:cNvPr id="23555"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3556" name="TextBox 4"/>
          <p:cNvSpPr txBox="1"/>
          <p:nvPr/>
        </p:nvSpPr>
        <p:spPr>
          <a:xfrm>
            <a:off x="250825" y="260350"/>
            <a:ext cx="795083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sym typeface="宋体" panose="02010600030101010101" pitchFamily="2" charset="-122"/>
              </a:rPr>
              <a:t>1.6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sym typeface="宋体" panose="02010600030101010101" pitchFamily="2" charset="-122"/>
              </a:rPr>
              <a:t>Anchors &amp; Pendant Bouys &amp; Lines</a:t>
            </a:r>
          </a:p>
        </p:txBody>
      </p:sp>
      <p:graphicFrame>
        <p:nvGraphicFramePr>
          <p:cNvPr id="6" name="表格 5"/>
          <p:cNvGraphicFramePr>
            <a:graphicFrameLocks noGrp="1"/>
          </p:cNvGraphicFramePr>
          <p:nvPr/>
        </p:nvGraphicFramePr>
        <p:xfrm>
          <a:off x="4495800" y="836613"/>
          <a:ext cx="4438650" cy="4640262"/>
        </p:xfrm>
        <a:graphic>
          <a:graphicData uri="http://schemas.openxmlformats.org/drawingml/2006/table">
            <a:tbl>
              <a:tblPr>
                <a:tableStyleId>{2D5ABB26-0587-4C30-8999-92F81FD0307C}</a:tableStyleId>
              </a:tblPr>
              <a:tblGrid>
                <a:gridCol w="1355919">
                  <a:extLst>
                    <a:ext uri="{9D8B030D-6E8A-4147-A177-3AD203B41FA5}">
                      <a16:colId xmlns:a16="http://schemas.microsoft.com/office/drawing/2014/main" val="20000"/>
                    </a:ext>
                  </a:extLst>
                </a:gridCol>
                <a:gridCol w="3082731">
                  <a:extLst>
                    <a:ext uri="{9D8B030D-6E8A-4147-A177-3AD203B41FA5}">
                      <a16:colId xmlns:a16="http://schemas.microsoft.com/office/drawing/2014/main" val="20001"/>
                    </a:ext>
                  </a:extLst>
                </a:gridCol>
              </a:tblGrid>
              <a:tr h="291840">
                <a:tc>
                  <a:txBody>
                    <a:bodyPr/>
                    <a:lstStyle/>
                    <a:p>
                      <a:pPr marL="0" marR="0" algn="l" fontAlgn="base">
                        <a:spcBef>
                          <a:spcPts val="0"/>
                        </a:spcBef>
                        <a:spcAft>
                          <a:spcPts val="0"/>
                        </a:spcAft>
                      </a:pPr>
                      <a:r>
                        <a:rPr lang="en-US" sz="1300" kern="0" dirty="0"/>
                        <a:t>Anchor               </a:t>
                      </a:r>
                    </a:p>
                  </a:txBody>
                  <a:tcPr marL="38105" marR="38105" marT="36480" marB="36480"/>
                </a:tc>
                <a:tc>
                  <a:txBody>
                    <a:bodyPr/>
                    <a:lstStyle/>
                    <a:p>
                      <a:pPr marL="0" marR="0" algn="l" fontAlgn="base">
                        <a:spcBef>
                          <a:spcPts val="0"/>
                        </a:spcBef>
                        <a:spcAft>
                          <a:spcPts val="0"/>
                        </a:spcAft>
                      </a:pPr>
                      <a:r>
                        <a:rPr lang="en-US" sz="1300" kern="0" dirty="0"/>
                        <a:t>8×6 t (VRYHOF MK6)</a:t>
                      </a:r>
                    </a:p>
                  </a:txBody>
                  <a:tcPr marL="91453" marR="91453" marT="43776" marB="43776"/>
                </a:tc>
                <a:extLst>
                  <a:ext uri="{0D108BD9-81ED-4DB2-BD59-A6C34878D82A}">
                    <a16:rowId xmlns:a16="http://schemas.microsoft.com/office/drawing/2014/main" val="10000"/>
                  </a:ext>
                </a:extLst>
              </a:tr>
              <a:tr h="1517570">
                <a:tc>
                  <a:txBody>
                    <a:bodyPr/>
                    <a:lstStyle/>
                    <a:p>
                      <a:pPr marL="0" marR="0" algn="l" fontAlgn="base">
                        <a:spcBef>
                          <a:spcPts val="0"/>
                        </a:spcBef>
                        <a:spcAft>
                          <a:spcPts val="0"/>
                        </a:spcAft>
                      </a:pPr>
                      <a:r>
                        <a:rPr lang="en-US" sz="1300" kern="0" dirty="0"/>
                        <a:t>Anchor wire</a:t>
                      </a:r>
                    </a:p>
                  </a:txBody>
                  <a:tcPr marL="38105" marR="38105" marT="36480" marB="36480"/>
                </a:tc>
                <a:tc>
                  <a:txBody>
                    <a:bodyPr/>
                    <a:lstStyle/>
                    <a:p>
                      <a:pPr marL="0" marR="0" algn="l" fontAlgn="base">
                        <a:spcBef>
                          <a:spcPts val="0"/>
                        </a:spcBef>
                        <a:spcAft>
                          <a:spcPts val="0"/>
                        </a:spcAft>
                      </a:pPr>
                      <a:r>
                        <a:rPr lang="en-US" sz="1300" kern="0"/>
                        <a:t>8 each, 2-1/2" (64mm) diameter x 4,593 feet(1,400m) long, 6 x 49 SW IWRC with min brk strength 3629kn, compacted strands drawn galvanized steel wire ropes insert zinc anode and both ends fitted with „sea-fit closed socket ABS certification</a:t>
                      </a:r>
                    </a:p>
                  </a:txBody>
                  <a:tcPr marL="91453" marR="91453" marT="43776" marB="43776"/>
                </a:tc>
                <a:extLst>
                  <a:ext uri="{0D108BD9-81ED-4DB2-BD59-A6C34878D82A}">
                    <a16:rowId xmlns:a16="http://schemas.microsoft.com/office/drawing/2014/main" val="10001"/>
                  </a:ext>
                </a:extLst>
              </a:tr>
              <a:tr h="1517570">
                <a:tc>
                  <a:txBody>
                    <a:bodyPr/>
                    <a:lstStyle/>
                    <a:p>
                      <a:pPr marL="0" marR="0" algn="l" fontAlgn="base">
                        <a:spcBef>
                          <a:spcPts val="0"/>
                        </a:spcBef>
                        <a:spcAft>
                          <a:spcPts val="0"/>
                        </a:spcAft>
                      </a:pPr>
                      <a:r>
                        <a:rPr lang="en-US" sz="1300" kern="0" dirty="0"/>
                        <a:t>Anchor buoys</a:t>
                      </a:r>
                    </a:p>
                  </a:txBody>
                  <a:tcPr marL="38105" marR="38105" marT="36480" marB="36480"/>
                </a:tc>
                <a:tc>
                  <a:txBody>
                    <a:bodyPr/>
                    <a:lstStyle/>
                    <a:p>
                      <a:pPr marL="0" marR="0" algn="l" fontAlgn="base">
                        <a:spcBef>
                          <a:spcPts val="0"/>
                        </a:spcBef>
                        <a:spcAft>
                          <a:spcPts val="0"/>
                        </a:spcAft>
                      </a:pPr>
                      <a:r>
                        <a:rPr lang="en-US" sz="1300" kern="0"/>
                        <a:t>8 each, Steel Anchor Buoy, with crucifix at the top and padeye at the bottom c/w high visibility coating, reflective tapes, numbered and identification marking. The bottom padeye is designed to fit SWL 55 Ton 'crosby' shackle</a:t>
                      </a:r>
                    </a:p>
                  </a:txBody>
                  <a:tcPr marL="91453" marR="91453" marT="43776" marB="43776"/>
                </a:tc>
                <a:extLst>
                  <a:ext uri="{0D108BD9-81ED-4DB2-BD59-A6C34878D82A}">
                    <a16:rowId xmlns:a16="http://schemas.microsoft.com/office/drawing/2014/main" val="10002"/>
                  </a:ext>
                </a:extLst>
              </a:tr>
              <a:tr h="1313282">
                <a:tc>
                  <a:txBody>
                    <a:bodyPr/>
                    <a:lstStyle/>
                    <a:p>
                      <a:pPr marL="0" marR="0" algn="l" fontAlgn="base">
                        <a:spcBef>
                          <a:spcPts val="0"/>
                        </a:spcBef>
                        <a:spcAft>
                          <a:spcPts val="0"/>
                        </a:spcAft>
                      </a:pPr>
                      <a:r>
                        <a:rPr lang="en-US" sz="1300" kern="0" dirty="0"/>
                        <a:t>Pennat wires</a:t>
                      </a:r>
                    </a:p>
                  </a:txBody>
                  <a:tcPr marL="38105" marR="38105" marT="36480" marB="36480"/>
                </a:tc>
                <a:tc>
                  <a:txBody>
                    <a:bodyPr/>
                    <a:lstStyle/>
                    <a:p>
                      <a:pPr marL="0" marR="0" algn="l" fontAlgn="base">
                        <a:spcBef>
                          <a:spcPts val="0"/>
                        </a:spcBef>
                        <a:spcAft>
                          <a:spcPts val="0"/>
                        </a:spcAft>
                      </a:pPr>
                      <a:r>
                        <a:rPr lang="en-US" sz="1300" kern="0" dirty="0"/>
                        <a:t>Eight anchor pennants connected to the anchors back pad-eye for deployment and retrieval of the anchors shall be supplied. The pennants shall be usable for water depths up to 120 m.</a:t>
                      </a:r>
                    </a:p>
                  </a:txBody>
                  <a:tcPr marL="91453" marR="91453" marT="43776" marB="43776"/>
                </a:tc>
                <a:extLst>
                  <a:ext uri="{0D108BD9-81ED-4DB2-BD59-A6C34878D82A}">
                    <a16:rowId xmlns:a16="http://schemas.microsoft.com/office/drawing/2014/main" val="10003"/>
                  </a:ext>
                </a:extLst>
              </a:tr>
            </a:tbl>
          </a:graphicData>
        </a:graphic>
      </p:graphicFrame>
      <p:pic>
        <p:nvPicPr>
          <p:cNvPr id="23567" name="Picture 4" descr="DSCF7642"/>
          <p:cNvPicPr>
            <a:picLocks noChangeAspect="1"/>
          </p:cNvPicPr>
          <p:nvPr/>
        </p:nvPicPr>
        <p:blipFill>
          <a:blip r:embed="rId3">
            <a:lum contrast="12000"/>
          </a:blip>
          <a:stretch>
            <a:fillRect/>
          </a:stretch>
        </p:blipFill>
        <p:spPr>
          <a:xfrm>
            <a:off x="0" y="4076700"/>
            <a:ext cx="4089400" cy="2435225"/>
          </a:xfrm>
          <a:prstGeom prst="rect">
            <a:avLst/>
          </a:prstGeom>
          <a:noFill/>
          <a:ln w="9525" cap="flat" cmpd="sng">
            <a:solidFill>
              <a:schemeClr val="bg2"/>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descr="_1030232"/>
          <p:cNvPicPr>
            <a:picLocks noChangeAspect="1"/>
          </p:cNvPicPr>
          <p:nvPr/>
        </p:nvPicPr>
        <p:blipFill>
          <a:blip r:embed="rId2">
            <a:lum contrast="12000"/>
          </a:blip>
          <a:stretch>
            <a:fillRect/>
          </a:stretch>
        </p:blipFill>
        <p:spPr>
          <a:xfrm>
            <a:off x="0" y="692150"/>
            <a:ext cx="5892800" cy="3636963"/>
          </a:xfrm>
          <a:prstGeom prst="rect">
            <a:avLst/>
          </a:prstGeom>
          <a:noFill/>
          <a:ln w="9525" cap="flat" cmpd="sng">
            <a:solidFill>
              <a:schemeClr val="bg1"/>
            </a:solidFill>
            <a:prstDash val="solid"/>
            <a:miter/>
            <a:headEnd type="none" w="med" len="med"/>
            <a:tailEnd type="none" w="med" len="med"/>
          </a:ln>
        </p:spPr>
      </p:pic>
      <p:pic>
        <p:nvPicPr>
          <p:cNvPr id="24579" name="图片 2" descr="_1030234"/>
          <p:cNvPicPr>
            <a:picLocks noChangeAspect="1"/>
          </p:cNvPicPr>
          <p:nvPr/>
        </p:nvPicPr>
        <p:blipFill>
          <a:blip r:embed="rId3">
            <a:lum contrast="6000"/>
          </a:blip>
          <a:stretch>
            <a:fillRect/>
          </a:stretch>
        </p:blipFill>
        <p:spPr>
          <a:xfrm>
            <a:off x="5073650" y="693738"/>
            <a:ext cx="4075113" cy="3643312"/>
          </a:xfrm>
          <a:prstGeom prst="rect">
            <a:avLst/>
          </a:prstGeom>
          <a:noFill/>
          <a:ln w="9525" cap="flat" cmpd="sng">
            <a:solidFill>
              <a:schemeClr val="bg1"/>
            </a:solidFill>
            <a:prstDash val="solid"/>
            <a:miter/>
            <a:headEnd type="none" w="med" len="med"/>
            <a:tailEnd type="none" w="med" len="med"/>
          </a:ln>
        </p:spPr>
      </p:pic>
      <p:sp>
        <p:nvSpPr>
          <p:cNvPr id="24580"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4581" name="TextBox 4"/>
          <p:cNvSpPr txBox="1"/>
          <p:nvPr/>
        </p:nvSpPr>
        <p:spPr>
          <a:xfrm>
            <a:off x="250825" y="260350"/>
            <a:ext cx="647763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1.7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Mud System</a:t>
            </a:r>
            <a:endParaRPr lang="en-US" altLang="zh-CN" sz="2000" dirty="0">
              <a:solidFill>
                <a:schemeClr val="bg1"/>
              </a:solidFill>
              <a:latin typeface="Arial" panose="020B0604020202020204" pitchFamily="34" charset="0"/>
            </a:endParaRPr>
          </a:p>
        </p:txBody>
      </p:sp>
      <p:graphicFrame>
        <p:nvGraphicFramePr>
          <p:cNvPr id="7" name="表格 6"/>
          <p:cNvGraphicFramePr>
            <a:graphicFrameLocks noGrp="1"/>
          </p:cNvGraphicFramePr>
          <p:nvPr/>
        </p:nvGraphicFramePr>
        <p:xfrm>
          <a:off x="898525" y="4652963"/>
          <a:ext cx="5372100" cy="1662112"/>
        </p:xfrm>
        <a:graphic>
          <a:graphicData uri="http://schemas.openxmlformats.org/drawingml/2006/table">
            <a:tbl>
              <a:tblPr>
                <a:tableStyleId>{2D5ABB26-0587-4C30-8999-92F81FD0307C}</a:tableStyleId>
              </a:tblPr>
              <a:tblGrid>
                <a:gridCol w="1817155">
                  <a:extLst>
                    <a:ext uri="{9D8B030D-6E8A-4147-A177-3AD203B41FA5}">
                      <a16:colId xmlns:a16="http://schemas.microsoft.com/office/drawing/2014/main" val="20000"/>
                    </a:ext>
                  </a:extLst>
                </a:gridCol>
                <a:gridCol w="3554945">
                  <a:extLst>
                    <a:ext uri="{9D8B030D-6E8A-4147-A177-3AD203B41FA5}">
                      <a16:colId xmlns:a16="http://schemas.microsoft.com/office/drawing/2014/main" val="20001"/>
                    </a:ext>
                  </a:extLst>
                </a:gridCol>
              </a:tblGrid>
              <a:tr h="415409">
                <a:tc>
                  <a:txBody>
                    <a:bodyPr/>
                    <a:lstStyle/>
                    <a:p>
                      <a:pPr marL="0" marR="0" algn="l" fontAlgn="base">
                        <a:spcBef>
                          <a:spcPts val="0"/>
                        </a:spcBef>
                        <a:spcAft>
                          <a:spcPts val="0"/>
                        </a:spcAft>
                      </a:pPr>
                      <a:r>
                        <a:rPr lang="en-US" sz="1400" kern="0" dirty="0">
                          <a:solidFill>
                            <a:schemeClr val="tx1"/>
                          </a:solidFill>
                        </a:rPr>
                        <a:t>Mud pumps:</a:t>
                      </a:r>
                    </a:p>
                  </a:txBody>
                  <a:tcPr marL="38095" marR="38095" marT="38111" marB="38111"/>
                </a:tc>
                <a:tc>
                  <a:txBody>
                    <a:bodyPr/>
                    <a:lstStyle/>
                    <a:p>
                      <a:pPr marL="0" marR="0" algn="l" fontAlgn="base">
                        <a:spcBef>
                          <a:spcPts val="0"/>
                        </a:spcBef>
                        <a:spcAft>
                          <a:spcPts val="0"/>
                        </a:spcAft>
                      </a:pPr>
                      <a:r>
                        <a:rPr lang="en-US" sz="1400" kern="0" dirty="0">
                          <a:solidFill>
                            <a:schemeClr val="tx1"/>
                          </a:solidFill>
                        </a:rPr>
                        <a:t>3 x Aker Wirth TPK 1,600 AC-RG-WJ 7500psi</a:t>
                      </a:r>
                    </a:p>
                  </a:txBody>
                  <a:tcPr marL="38095" marR="38095" marT="38111" marB="38111"/>
                </a:tc>
                <a:extLst>
                  <a:ext uri="{0D108BD9-81ED-4DB2-BD59-A6C34878D82A}">
                    <a16:rowId xmlns:a16="http://schemas.microsoft.com/office/drawing/2014/main" val="10000"/>
                  </a:ext>
                </a:extLst>
              </a:tr>
              <a:tr h="415409">
                <a:tc>
                  <a:txBody>
                    <a:bodyPr/>
                    <a:lstStyle/>
                    <a:p>
                      <a:pPr marL="0" marR="0" algn="l" fontAlgn="base">
                        <a:spcBef>
                          <a:spcPts val="0"/>
                        </a:spcBef>
                        <a:spcAft>
                          <a:spcPts val="0"/>
                        </a:spcAft>
                      </a:pPr>
                      <a:r>
                        <a:rPr lang="en-US" sz="1400" kern="0" dirty="0">
                          <a:solidFill>
                            <a:schemeClr val="tx1"/>
                          </a:solidFill>
                        </a:rPr>
                        <a:t>Shale shakers:</a:t>
                      </a:r>
                    </a:p>
                  </a:txBody>
                  <a:tcPr marL="38095" marR="38095" marT="38111" marB="38111"/>
                </a:tc>
                <a:tc>
                  <a:txBody>
                    <a:bodyPr/>
                    <a:lstStyle/>
                    <a:p>
                      <a:pPr marL="0" marR="0" algn="l" fontAlgn="base">
                        <a:spcBef>
                          <a:spcPts val="0"/>
                        </a:spcBef>
                        <a:spcAft>
                          <a:spcPts val="0"/>
                        </a:spcAft>
                      </a:pPr>
                      <a:r>
                        <a:rPr lang="en-US" sz="1400" kern="0" dirty="0">
                          <a:solidFill>
                            <a:schemeClr val="tx1"/>
                          </a:solidFill>
                        </a:rPr>
                        <a:t>3</a:t>
                      </a:r>
                      <a:r>
                        <a:rPr lang="pl-PL" sz="1400" kern="0" dirty="0">
                          <a:solidFill>
                            <a:schemeClr val="tx1"/>
                          </a:solidFill>
                        </a:rPr>
                        <a:t> x MI Swaco MD 3</a:t>
                      </a:r>
                    </a:p>
                  </a:txBody>
                  <a:tcPr marL="38095" marR="38095" marT="38111" marB="38111"/>
                </a:tc>
                <a:extLst>
                  <a:ext uri="{0D108BD9-81ED-4DB2-BD59-A6C34878D82A}">
                    <a16:rowId xmlns:a16="http://schemas.microsoft.com/office/drawing/2014/main" val="10001"/>
                  </a:ext>
                </a:extLst>
              </a:tr>
              <a:tr h="415647">
                <a:tc>
                  <a:txBody>
                    <a:bodyPr/>
                    <a:lstStyle/>
                    <a:p>
                      <a:pPr marL="0" marR="0" algn="l" fontAlgn="base">
                        <a:spcBef>
                          <a:spcPts val="0"/>
                        </a:spcBef>
                        <a:spcAft>
                          <a:spcPts val="0"/>
                        </a:spcAft>
                      </a:pPr>
                      <a:r>
                        <a:rPr lang="en-US" sz="1400" kern="0" dirty="0">
                          <a:solidFill>
                            <a:schemeClr val="tx1"/>
                          </a:solidFill>
                        </a:rPr>
                        <a:t>Mud cleaner:</a:t>
                      </a:r>
                    </a:p>
                  </a:txBody>
                  <a:tcPr marL="38095" marR="38095" marT="38111" marB="38111"/>
                </a:tc>
                <a:tc>
                  <a:txBody>
                    <a:bodyPr/>
                    <a:lstStyle/>
                    <a:p>
                      <a:pPr marL="0" marR="0" algn="l" fontAlgn="base">
                        <a:spcBef>
                          <a:spcPts val="0"/>
                        </a:spcBef>
                        <a:spcAft>
                          <a:spcPts val="0"/>
                        </a:spcAft>
                      </a:pPr>
                      <a:r>
                        <a:rPr lang="en-US" sz="1400" kern="0" dirty="0">
                          <a:solidFill>
                            <a:schemeClr val="tx1"/>
                          </a:solidFill>
                        </a:rPr>
                        <a:t>MI </a:t>
                      </a:r>
                      <a:r>
                        <a:rPr lang="en-US" sz="1400" kern="0" dirty="0" err="1">
                          <a:solidFill>
                            <a:schemeClr val="tx1"/>
                          </a:solidFill>
                        </a:rPr>
                        <a:t>Swaco</a:t>
                      </a:r>
                      <a:r>
                        <a:rPr lang="en-US" sz="1400" kern="0" dirty="0">
                          <a:solidFill>
                            <a:schemeClr val="tx1"/>
                          </a:solidFill>
                        </a:rPr>
                        <a:t> D3 HYDROCYCLONES </a:t>
                      </a:r>
                    </a:p>
                  </a:txBody>
                  <a:tcPr marL="38095" marR="38095" marT="38111" marB="38111"/>
                </a:tc>
                <a:extLst>
                  <a:ext uri="{0D108BD9-81ED-4DB2-BD59-A6C34878D82A}">
                    <a16:rowId xmlns:a16="http://schemas.microsoft.com/office/drawing/2014/main" val="10002"/>
                  </a:ext>
                </a:extLst>
              </a:tr>
              <a:tr h="415647">
                <a:tc>
                  <a:txBody>
                    <a:bodyPr/>
                    <a:lstStyle/>
                    <a:p>
                      <a:pPr marL="0" marR="0" algn="l" fontAlgn="base">
                        <a:spcBef>
                          <a:spcPts val="0"/>
                        </a:spcBef>
                        <a:spcAft>
                          <a:spcPts val="0"/>
                        </a:spcAft>
                      </a:pPr>
                      <a:r>
                        <a:rPr lang="en-US" sz="1400" kern="0" dirty="0">
                          <a:solidFill>
                            <a:schemeClr val="tx1"/>
                          </a:solidFill>
                        </a:rPr>
                        <a:t>Degasser:</a:t>
                      </a:r>
                    </a:p>
                  </a:txBody>
                  <a:tcPr marL="38095" marR="38095" marT="38111" marB="38111"/>
                </a:tc>
                <a:tc>
                  <a:txBody>
                    <a:bodyPr/>
                    <a:lstStyle/>
                    <a:p>
                      <a:pPr marL="0" marR="0" algn="l" fontAlgn="base">
                        <a:spcBef>
                          <a:spcPts val="0"/>
                        </a:spcBef>
                        <a:spcAft>
                          <a:spcPts val="0"/>
                        </a:spcAft>
                      </a:pPr>
                      <a:r>
                        <a:rPr lang="en-US" sz="1400" kern="0" dirty="0">
                          <a:solidFill>
                            <a:schemeClr val="tx1"/>
                          </a:solidFill>
                        </a:rPr>
                        <a:t>MI </a:t>
                      </a:r>
                      <a:r>
                        <a:rPr lang="en-US" sz="1400" kern="0" dirty="0" err="1">
                          <a:solidFill>
                            <a:schemeClr val="tx1"/>
                          </a:solidFill>
                        </a:rPr>
                        <a:t>Swaco</a:t>
                      </a:r>
                      <a:r>
                        <a:rPr lang="en-US" sz="1400" kern="0" dirty="0">
                          <a:solidFill>
                            <a:schemeClr val="tx1"/>
                          </a:solidFill>
                        </a:rPr>
                        <a:t> CD-1400 D-GASSER</a:t>
                      </a:r>
                    </a:p>
                  </a:txBody>
                  <a:tcPr marL="38095" marR="38095" marT="38111" marB="38111"/>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5603" name="TextBox 4"/>
          <p:cNvSpPr txBox="1"/>
          <p:nvPr/>
        </p:nvSpPr>
        <p:spPr>
          <a:xfrm>
            <a:off x="250825" y="260350"/>
            <a:ext cx="754634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1.8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Cement Unit System (on barge)</a:t>
            </a:r>
            <a:endParaRPr lang="en-US" altLang="zh-CN" sz="2000" dirty="0">
              <a:solidFill>
                <a:schemeClr val="bg1"/>
              </a:solidFill>
              <a:latin typeface="Arial" panose="020B0604020202020204" pitchFamily="34" charset="0"/>
            </a:endParaRPr>
          </a:p>
        </p:txBody>
      </p:sp>
      <p:graphicFrame>
        <p:nvGraphicFramePr>
          <p:cNvPr id="3" name="表格 2"/>
          <p:cNvGraphicFramePr>
            <a:graphicFrameLocks noGrp="1"/>
          </p:cNvGraphicFramePr>
          <p:nvPr/>
        </p:nvGraphicFramePr>
        <p:xfrm>
          <a:off x="1042988" y="1123950"/>
          <a:ext cx="7112000" cy="1303338"/>
        </p:xfrm>
        <a:graphic>
          <a:graphicData uri="http://schemas.openxmlformats.org/drawingml/2006/table">
            <a:tbl>
              <a:tblPr>
                <a:tableStyleId>{2D5ABB26-0587-4C30-8999-92F81FD0307C}</a:tableStyleId>
              </a:tblPr>
              <a:tblGrid>
                <a:gridCol w="1779429">
                  <a:extLst>
                    <a:ext uri="{9D8B030D-6E8A-4147-A177-3AD203B41FA5}">
                      <a16:colId xmlns:a16="http://schemas.microsoft.com/office/drawing/2014/main" val="20000"/>
                    </a:ext>
                  </a:extLst>
                </a:gridCol>
                <a:gridCol w="5332571">
                  <a:extLst>
                    <a:ext uri="{9D8B030D-6E8A-4147-A177-3AD203B41FA5}">
                      <a16:colId xmlns:a16="http://schemas.microsoft.com/office/drawing/2014/main" val="20001"/>
                    </a:ext>
                  </a:extLst>
                </a:gridCol>
              </a:tblGrid>
              <a:tr h="389160">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effectLst/>
                        </a:rPr>
                        <a:t>Vendor</a:t>
                      </a:r>
                      <a:r>
                        <a:rPr kumimoji="0" lang="en-US" altLang="zh-CN" sz="1400" u="none" strike="noStrike" cap="none" normalizeH="0" baseline="0" dirty="0">
                          <a:ln>
                            <a:noFill/>
                          </a:ln>
                          <a:solidFill>
                            <a:schemeClr val="tx1"/>
                          </a:solidFill>
                          <a:effectLst/>
                        </a:rPr>
                        <a:t>:</a:t>
                      </a:r>
                    </a:p>
                  </a:txBody>
                  <a:tcPr marL="91448" marR="91448" marT="45709" marB="45709"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OCFE</a:t>
                      </a:r>
                    </a:p>
                  </a:txBody>
                  <a:tcPr marL="91448" marR="91448" marT="45709" marB="45709" anchor="ctr" horzOverflow="overflow"/>
                </a:tc>
                <a:extLst>
                  <a:ext uri="{0D108BD9-81ED-4DB2-BD59-A6C34878D82A}">
                    <a16:rowId xmlns:a16="http://schemas.microsoft.com/office/drawing/2014/main" val="10000"/>
                  </a:ext>
                </a:extLst>
              </a:tr>
              <a:tr h="914178">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 Working pressure:</a:t>
                      </a:r>
                    </a:p>
                  </a:txBody>
                  <a:tcPr marL="38103" marR="38103" marT="38091" marB="38091"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effectLst/>
                        </a:rPr>
                        <a:t>The cementing unit and support systems were located in the forecastle. Two 3” ID x 10,000 psi cement lines were routed to the MEP hose transfer station.</a:t>
                      </a:r>
                    </a:p>
                  </a:txBody>
                  <a:tcPr marL="38103" marR="38103" marT="38091" marB="38091" horzOverflow="overflow"/>
                </a:tc>
                <a:extLst>
                  <a:ext uri="{0D108BD9-81ED-4DB2-BD59-A6C34878D82A}">
                    <a16:rowId xmlns:a16="http://schemas.microsoft.com/office/drawing/2014/main" val="10001"/>
                  </a:ext>
                </a:extLst>
              </a:tr>
            </a:tbl>
          </a:graphicData>
        </a:graphic>
      </p:graphicFrame>
      <p:pic>
        <p:nvPicPr>
          <p:cNvPr id="25610" name="图片 1" descr="870129515690591442"/>
          <p:cNvPicPr>
            <a:picLocks noChangeAspect="1"/>
          </p:cNvPicPr>
          <p:nvPr/>
        </p:nvPicPr>
        <p:blipFill>
          <a:blip r:embed="rId2"/>
          <a:stretch>
            <a:fillRect/>
          </a:stretch>
        </p:blipFill>
        <p:spPr>
          <a:xfrm>
            <a:off x="2116138" y="2854325"/>
            <a:ext cx="4595812" cy="3443288"/>
          </a:xfrm>
          <a:prstGeom prst="rect">
            <a:avLst/>
          </a:prstGeom>
          <a:noFill/>
          <a:ln w="9525" cap="flat" cmpd="sng">
            <a:solidFill>
              <a:schemeClr val="bg1"/>
            </a:solidFill>
            <a:prstDash val="solid"/>
            <a:miter/>
            <a:headEnd type="none" w="med" len="med"/>
            <a:tailEnd type="none" w="med" len="med"/>
          </a:ln>
        </p:spPr>
      </p:pic>
      <p:pic>
        <p:nvPicPr>
          <p:cNvPr id="25611" name="图片 6" descr="IMG_3246.JPG"/>
          <p:cNvPicPr>
            <a:picLocks noChangeAspect="1"/>
          </p:cNvPicPr>
          <p:nvPr/>
        </p:nvPicPr>
        <p:blipFill>
          <a:blip r:embed="rId3"/>
          <a:stretch>
            <a:fillRect/>
          </a:stretch>
        </p:blipFill>
        <p:spPr>
          <a:xfrm>
            <a:off x="6588125" y="2854325"/>
            <a:ext cx="2587625" cy="3451225"/>
          </a:xfrm>
          <a:prstGeom prst="rect">
            <a:avLst/>
          </a:prstGeom>
          <a:noFill/>
          <a:ln w="9525" cap="flat" cmpd="sng">
            <a:solidFill>
              <a:schemeClr val="bg1"/>
            </a:solidFill>
            <a:prstDash val="solid"/>
            <a:miter/>
            <a:headEnd type="none" w="med" len="med"/>
            <a:tailEnd type="none" w="med" len="med"/>
          </a:ln>
        </p:spPr>
      </p:pic>
      <p:pic>
        <p:nvPicPr>
          <p:cNvPr id="25612" name="图片 7" descr="IMG_3248.JPG"/>
          <p:cNvPicPr>
            <a:picLocks noChangeAspect="1"/>
          </p:cNvPicPr>
          <p:nvPr/>
        </p:nvPicPr>
        <p:blipFill>
          <a:blip r:embed="rId4"/>
          <a:stretch>
            <a:fillRect/>
          </a:stretch>
        </p:blipFill>
        <p:spPr>
          <a:xfrm>
            <a:off x="-3175" y="2854325"/>
            <a:ext cx="2563813" cy="3457575"/>
          </a:xfrm>
          <a:prstGeom prst="rect">
            <a:avLst/>
          </a:prstGeom>
          <a:noFill/>
          <a:ln w="9525" cap="flat" cmpd="sng">
            <a:solidFill>
              <a:schemeClr val="bg1"/>
            </a:solidFill>
            <a:prstDash val="solid"/>
            <a:miter/>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6627" name="TextBox 4"/>
          <p:cNvSpPr txBox="1"/>
          <p:nvPr/>
        </p:nvSpPr>
        <p:spPr>
          <a:xfrm>
            <a:off x="250825" y="260350"/>
            <a:ext cx="668464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1.9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HVAC System</a:t>
            </a:r>
            <a:endParaRPr lang="en-US" altLang="zh-CN" sz="2000" dirty="0">
              <a:solidFill>
                <a:schemeClr val="bg1"/>
              </a:solidFill>
              <a:latin typeface="Arial" panose="020B0604020202020204" pitchFamily="34" charset="0"/>
            </a:endParaRPr>
          </a:p>
        </p:txBody>
      </p:sp>
      <p:graphicFrame>
        <p:nvGraphicFramePr>
          <p:cNvPr id="14370" name="Group 34"/>
          <p:cNvGraphicFramePr>
            <a:graphicFrameLocks noGrp="1"/>
          </p:cNvGraphicFramePr>
          <p:nvPr/>
        </p:nvGraphicFramePr>
        <p:xfrm>
          <a:off x="4140200" y="1052513"/>
          <a:ext cx="4540250" cy="4827587"/>
        </p:xfrm>
        <a:graphic>
          <a:graphicData uri="http://schemas.openxmlformats.org/drawingml/2006/table">
            <a:tbl>
              <a:tblPr>
                <a:tableStyleId>{2D5ABB26-0587-4C30-8999-92F81FD0307C}</a:tableStyleId>
              </a:tblPr>
              <a:tblGrid>
                <a:gridCol w="1728379">
                  <a:extLst>
                    <a:ext uri="{9D8B030D-6E8A-4147-A177-3AD203B41FA5}">
                      <a16:colId xmlns:a16="http://schemas.microsoft.com/office/drawing/2014/main" val="20000"/>
                    </a:ext>
                  </a:extLst>
                </a:gridCol>
                <a:gridCol w="2811871">
                  <a:extLst>
                    <a:ext uri="{9D8B030D-6E8A-4147-A177-3AD203B41FA5}">
                      <a16:colId xmlns:a16="http://schemas.microsoft.com/office/drawing/2014/main" val="20001"/>
                    </a:ext>
                  </a:extLst>
                </a:gridCol>
              </a:tblGrid>
              <a:tr h="671930">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Chiller units</a:t>
                      </a:r>
                    </a:p>
                  </a:txBody>
                  <a:tcPr marL="38093" marR="38093" marT="38178" marB="38178"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a:ln>
                            <a:noFill/>
                          </a:ln>
                          <a:effectLst/>
                        </a:rPr>
                        <a:t>3 PCS YORK/CSH9573-240Y fresh water cooled Chillers at 3x50% configuration. Each cooling capacity 700kW,</a:t>
                      </a:r>
                    </a:p>
                  </a:txBody>
                  <a:tcPr marL="38093" marR="38093" marT="38178" marB="38178" anchor="ctr" horzOverflow="overflow"/>
                </a:tc>
                <a:extLst>
                  <a:ext uri="{0D108BD9-81ED-4DB2-BD59-A6C34878D82A}">
                    <a16:rowId xmlns:a16="http://schemas.microsoft.com/office/drawing/2014/main" val="10000"/>
                  </a:ext>
                </a:extLst>
              </a:tr>
              <a:tr h="475314">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Chilled water circulation pumps</a:t>
                      </a:r>
                    </a:p>
                  </a:txBody>
                  <a:tcPr marL="38093" marR="38093" marT="38178" marB="38178"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a:ln>
                            <a:noFill/>
                          </a:ln>
                          <a:effectLst/>
                        </a:rPr>
                        <a:t>2 PCS chilled water circulation pumps, GRUNDFOS TP 125-430/4</a:t>
                      </a:r>
                    </a:p>
                  </a:txBody>
                  <a:tcPr marL="38093" marR="38093" marT="38178" marB="38178" anchor="ctr" horzOverflow="overflow"/>
                </a:tc>
                <a:extLst>
                  <a:ext uri="{0D108BD9-81ED-4DB2-BD59-A6C34878D82A}">
                    <a16:rowId xmlns:a16="http://schemas.microsoft.com/office/drawing/2014/main" val="10001"/>
                  </a:ext>
                </a:extLst>
              </a:tr>
              <a:tr h="1267504">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Air handling units for accommodation area</a:t>
                      </a:r>
                    </a:p>
                  </a:txBody>
                  <a:tcPr marL="38093" marR="38093" marT="38178" marB="38178"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2 PCS YORK/MAHK2630 AIR HANDLING UNITS serve for Accommodation area. Two units are at 2x50% configuration.</a:t>
                      </a:r>
                    </a:p>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Supply: 27,700 m3/h</a:t>
                      </a:r>
                    </a:p>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Cooling Load: 250 kW</a:t>
                      </a:r>
                    </a:p>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Heating Load: 53 kW</a:t>
                      </a:r>
                    </a:p>
                  </a:txBody>
                  <a:tcPr marL="38093" marR="38093" marT="38178" marB="38178" anchor="ctr" horzOverflow="overflow"/>
                </a:tc>
                <a:extLst>
                  <a:ext uri="{0D108BD9-81ED-4DB2-BD59-A6C34878D82A}">
                    <a16:rowId xmlns:a16="http://schemas.microsoft.com/office/drawing/2014/main" val="10002"/>
                  </a:ext>
                </a:extLst>
              </a:tr>
              <a:tr h="1068979">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a:ln>
                            <a:noFill/>
                          </a:ln>
                          <a:effectLst/>
                        </a:rPr>
                        <a:t>Air handling unit for galley</a:t>
                      </a:r>
                    </a:p>
                  </a:txBody>
                  <a:tcPr marL="38093" marR="38093" marT="38178" marB="38178"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1 PCS YORK/MAHK1409 AIR HANDLING UNIT serves for GALLEY</a:t>
                      </a:r>
                    </a:p>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Supply: 5,350 m3/h</a:t>
                      </a:r>
                    </a:p>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Cooling Load: 119 kW</a:t>
                      </a:r>
                    </a:p>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Heating Load: 30 kW</a:t>
                      </a:r>
                    </a:p>
                  </a:txBody>
                  <a:tcPr marL="38093" marR="38093" marT="38178" marB="38178" anchor="ctr" horzOverflow="overflow"/>
                </a:tc>
                <a:extLst>
                  <a:ext uri="{0D108BD9-81ED-4DB2-BD59-A6C34878D82A}">
                    <a16:rowId xmlns:a16="http://schemas.microsoft.com/office/drawing/2014/main" val="10003"/>
                  </a:ext>
                </a:extLst>
              </a:tr>
              <a:tr h="671930">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a:ln>
                            <a:noFill/>
                          </a:ln>
                          <a:effectLst/>
                        </a:rPr>
                        <a:t>Air handling unit for AFT utility area</a:t>
                      </a:r>
                    </a:p>
                  </a:txBody>
                  <a:tcPr marL="38093" marR="38093" marT="38178" marB="38178"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1 PCS YORK/MAHK2031 AIR HANDLING UNIT serves for AFT Utility area</a:t>
                      </a:r>
                    </a:p>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Supply: 23000 m3/h</a:t>
                      </a:r>
                    </a:p>
                  </a:txBody>
                  <a:tcPr marL="38093" marR="38093" marT="38178" marB="38178" anchor="ctr" horzOverflow="overflow"/>
                </a:tc>
                <a:extLst>
                  <a:ext uri="{0D108BD9-81ED-4DB2-BD59-A6C34878D82A}">
                    <a16:rowId xmlns:a16="http://schemas.microsoft.com/office/drawing/2014/main" val="10004"/>
                  </a:ext>
                </a:extLst>
              </a:tr>
              <a:tr h="671930">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a:ln>
                            <a:noFill/>
                          </a:ln>
                          <a:effectLst/>
                        </a:rPr>
                        <a:t>Air handling unit for FWD utility area</a:t>
                      </a:r>
                    </a:p>
                  </a:txBody>
                  <a:tcPr marL="38093" marR="38093" marT="38178" marB="38178"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1 PCS YORK/MAHK1409 AIR HANDLING UNIT serves for AFT Utility area</a:t>
                      </a:r>
                    </a:p>
                    <a:p>
                      <a:pPr marL="0" marR="0" lvl="0" indent="0" algn="l" defTabSz="914400" rtl="0" eaLnBrk="1" fontAlgn="base" latinLnBrk="0" hangingPunct="1">
                        <a:spcBef>
                          <a:spcPct val="0"/>
                        </a:spcBef>
                        <a:spcAft>
                          <a:spcPct val="0"/>
                        </a:spcAft>
                        <a:buClrTx/>
                        <a:buSzTx/>
                        <a:buFontTx/>
                        <a:buNone/>
                      </a:pPr>
                      <a:r>
                        <a:rPr kumimoji="0" lang="en-US" altLang="zh-CN" sz="1300" u="none" strike="noStrike" cap="none" normalizeH="0" baseline="0" dirty="0">
                          <a:ln>
                            <a:noFill/>
                          </a:ln>
                          <a:effectLst/>
                        </a:rPr>
                        <a:t>Supply: 7600 m3/h</a:t>
                      </a:r>
                    </a:p>
                  </a:txBody>
                  <a:tcPr marL="38093" marR="38093" marT="38178" marB="38178" anchor="ctr" horzOverflow="overflow"/>
                </a:tc>
                <a:extLst>
                  <a:ext uri="{0D108BD9-81ED-4DB2-BD59-A6C34878D82A}">
                    <a16:rowId xmlns:a16="http://schemas.microsoft.com/office/drawing/2014/main" val="10005"/>
                  </a:ext>
                </a:extLst>
              </a:tr>
            </a:tbl>
          </a:graphicData>
        </a:graphic>
      </p:graphicFrame>
      <p:pic>
        <p:nvPicPr>
          <p:cNvPr id="26642" name="Picture 29" descr="933868756"/>
          <p:cNvPicPr>
            <a:picLocks noChangeAspect="1"/>
          </p:cNvPicPr>
          <p:nvPr/>
        </p:nvPicPr>
        <p:blipFill>
          <a:blip r:embed="rId2">
            <a:lum contrast="30000"/>
          </a:blip>
          <a:stretch>
            <a:fillRect/>
          </a:stretch>
        </p:blipFill>
        <p:spPr>
          <a:xfrm>
            <a:off x="0" y="693738"/>
            <a:ext cx="3810000" cy="546893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DSCF8464"/>
          <p:cNvPicPr>
            <a:picLocks noChangeAspect="1"/>
          </p:cNvPicPr>
          <p:nvPr/>
        </p:nvPicPr>
        <p:blipFill>
          <a:blip r:embed="rId2">
            <a:lum contrast="12000"/>
          </a:blip>
          <a:stretch>
            <a:fillRect/>
          </a:stretch>
        </p:blipFill>
        <p:spPr>
          <a:xfrm>
            <a:off x="5029200" y="3789363"/>
            <a:ext cx="4129088" cy="3084512"/>
          </a:xfrm>
          <a:prstGeom prst="rect">
            <a:avLst/>
          </a:prstGeom>
          <a:noFill/>
          <a:ln w="9525" cap="flat" cmpd="sng">
            <a:solidFill>
              <a:schemeClr val="bg1"/>
            </a:solidFill>
            <a:prstDash val="solid"/>
            <a:miter/>
            <a:headEnd type="none" w="med" len="med"/>
            <a:tailEnd type="none" w="med" len="med"/>
          </a:ln>
        </p:spPr>
      </p:pic>
      <p:pic>
        <p:nvPicPr>
          <p:cNvPr id="27651" name="Picture 5" descr="DSCF8463"/>
          <p:cNvPicPr>
            <a:picLocks noChangeAspect="1"/>
          </p:cNvPicPr>
          <p:nvPr/>
        </p:nvPicPr>
        <p:blipFill>
          <a:blip r:embed="rId3">
            <a:lum contrast="12000"/>
          </a:blip>
          <a:stretch>
            <a:fillRect/>
          </a:stretch>
        </p:blipFill>
        <p:spPr>
          <a:xfrm>
            <a:off x="5016500" y="695325"/>
            <a:ext cx="4135438" cy="3098800"/>
          </a:xfrm>
          <a:prstGeom prst="rect">
            <a:avLst/>
          </a:prstGeom>
          <a:noFill/>
          <a:ln w="9525" cap="flat" cmpd="sng">
            <a:solidFill>
              <a:schemeClr val="bg1"/>
            </a:solidFill>
            <a:prstDash val="solid"/>
            <a:miter/>
            <a:headEnd type="none" w="med" len="med"/>
            <a:tailEnd type="none" w="med" len="med"/>
          </a:ln>
        </p:spPr>
      </p:pic>
      <p:sp>
        <p:nvSpPr>
          <p:cNvPr id="27652"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7653" name="TextBox 4"/>
          <p:cNvSpPr txBox="1"/>
          <p:nvPr/>
        </p:nvSpPr>
        <p:spPr>
          <a:xfrm>
            <a:off x="250825" y="260350"/>
            <a:ext cx="697166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1.10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Pollution Control</a:t>
            </a:r>
            <a:endParaRPr lang="en-US" altLang="zh-CN" sz="2000" dirty="0">
              <a:solidFill>
                <a:schemeClr val="bg1"/>
              </a:solidFill>
              <a:latin typeface="Arial" panose="020B0604020202020204" pitchFamily="34" charset="0"/>
            </a:endParaRPr>
          </a:p>
        </p:txBody>
      </p:sp>
      <p:graphicFrame>
        <p:nvGraphicFramePr>
          <p:cNvPr id="7" name="表格 6"/>
          <p:cNvGraphicFramePr>
            <a:graphicFrameLocks noGrp="1"/>
          </p:cNvGraphicFramePr>
          <p:nvPr/>
        </p:nvGraphicFramePr>
        <p:xfrm>
          <a:off x="250825" y="765175"/>
          <a:ext cx="4643438" cy="5830888"/>
        </p:xfrm>
        <a:graphic>
          <a:graphicData uri="http://schemas.openxmlformats.org/drawingml/2006/table">
            <a:tbl>
              <a:tblPr>
                <a:tableStyleId>{2D5ABB26-0587-4C30-8999-92F81FD0307C}</a:tableStyleId>
              </a:tblPr>
              <a:tblGrid>
                <a:gridCol w="1325871">
                  <a:extLst>
                    <a:ext uri="{9D8B030D-6E8A-4147-A177-3AD203B41FA5}">
                      <a16:colId xmlns:a16="http://schemas.microsoft.com/office/drawing/2014/main" val="20000"/>
                    </a:ext>
                  </a:extLst>
                </a:gridCol>
                <a:gridCol w="3317567">
                  <a:extLst>
                    <a:ext uri="{9D8B030D-6E8A-4147-A177-3AD203B41FA5}">
                      <a16:colId xmlns:a16="http://schemas.microsoft.com/office/drawing/2014/main" val="20001"/>
                    </a:ext>
                  </a:extLst>
                </a:gridCol>
              </a:tblGrid>
              <a:tr h="2449450">
                <a:tc>
                  <a:txBody>
                    <a:bodyPr/>
                    <a:lstStyle/>
                    <a:p>
                      <a:pPr marL="0" marR="0" algn="l" fontAlgn="base">
                        <a:spcBef>
                          <a:spcPts val="0"/>
                        </a:spcBef>
                        <a:spcAft>
                          <a:spcPts val="0"/>
                        </a:spcAft>
                      </a:pPr>
                      <a:r>
                        <a:rPr lang="en-US" sz="1400" kern="0" dirty="0">
                          <a:solidFill>
                            <a:schemeClr val="tx1"/>
                          </a:solidFill>
                        </a:rPr>
                        <a:t>Non hazardous contaminated drain system</a:t>
                      </a:r>
                    </a:p>
                  </a:txBody>
                  <a:tcPr marL="38100" marR="38100" marT="38118" marB="38118"/>
                </a:tc>
                <a:tc>
                  <a:txBody>
                    <a:bodyPr/>
                    <a:lstStyle/>
                    <a:p>
                      <a:pPr marL="0" marR="0" algn="l" fontAlgn="base">
                        <a:spcBef>
                          <a:spcPts val="0"/>
                        </a:spcBef>
                        <a:spcAft>
                          <a:spcPts val="0"/>
                        </a:spcAft>
                      </a:pPr>
                      <a:r>
                        <a:rPr lang="en-US" sz="1400" kern="0" dirty="0">
                          <a:solidFill>
                            <a:schemeClr val="tx1"/>
                          </a:solidFill>
                        </a:rPr>
                        <a:t>Vendor: </a:t>
                      </a:r>
                      <a:r>
                        <a:rPr lang="en-US" sz="1400" kern="0" dirty="0" err="1">
                          <a:solidFill>
                            <a:schemeClr val="tx1"/>
                          </a:solidFill>
                        </a:rPr>
                        <a:t>Marinfloc</a:t>
                      </a:r>
                      <a:r>
                        <a:rPr lang="en-US" sz="1400" kern="0" dirty="0">
                          <a:solidFill>
                            <a:schemeClr val="tx1"/>
                          </a:solidFill>
                        </a:rPr>
                        <a:t>, Sweden</a:t>
                      </a:r>
                      <a:endParaRPr lang="en-US" altLang="en-US" sz="1400" kern="0" dirty="0">
                        <a:solidFill>
                          <a:schemeClr val="tx1"/>
                        </a:solidFill>
                      </a:endParaRPr>
                    </a:p>
                    <a:p>
                      <a:pPr marL="0" marR="0" algn="l" fontAlgn="base">
                        <a:spcBef>
                          <a:spcPts val="0"/>
                        </a:spcBef>
                        <a:spcAft>
                          <a:spcPts val="0"/>
                        </a:spcAft>
                      </a:pPr>
                      <a:r>
                        <a:rPr lang="en-US" sz="1400" kern="0" dirty="0">
                          <a:solidFill>
                            <a:schemeClr val="tx1"/>
                          </a:solidFill>
                        </a:rPr>
                        <a:t>The contaminated drain system is to collect clean drains that can be monitored</a:t>
                      </a:r>
                      <a:r>
                        <a:rPr lang="en-US" sz="1400" kern="0" baseline="0" dirty="0">
                          <a:solidFill>
                            <a:schemeClr val="tx1"/>
                          </a:solidFill>
                        </a:rPr>
                        <a:t> to </a:t>
                      </a:r>
                      <a:r>
                        <a:rPr lang="en-US" sz="1400" kern="0" dirty="0">
                          <a:solidFill>
                            <a:schemeClr val="tx1"/>
                          </a:solidFill>
                        </a:rPr>
                        <a:t>discharge overboard, also can</a:t>
                      </a:r>
                      <a:r>
                        <a:rPr lang="en-US" sz="1400" kern="0" baseline="0" dirty="0">
                          <a:solidFill>
                            <a:schemeClr val="tx1"/>
                          </a:solidFill>
                        </a:rPr>
                        <a:t> be </a:t>
                      </a:r>
                      <a:r>
                        <a:rPr lang="en-US" sz="1400" kern="0" dirty="0">
                          <a:solidFill>
                            <a:schemeClr val="tx1"/>
                          </a:solidFill>
                        </a:rPr>
                        <a:t>treated the  non-hazardous drain to meet that required purification by related rules then discharge to sea.</a:t>
                      </a:r>
                    </a:p>
                    <a:p>
                      <a:pPr marL="0" marR="0" algn="l" fontAlgn="base">
                        <a:spcBef>
                          <a:spcPts val="0"/>
                        </a:spcBef>
                        <a:spcAft>
                          <a:spcPts val="0"/>
                        </a:spcAft>
                      </a:pPr>
                      <a:r>
                        <a:rPr lang="en-US" sz="1400" kern="0" dirty="0">
                          <a:solidFill>
                            <a:schemeClr val="tx1"/>
                          </a:solidFill>
                        </a:rPr>
                        <a:t>Drain Separator: 1 set 5m3/h</a:t>
                      </a:r>
                    </a:p>
                    <a:p>
                      <a:pPr marL="0" marR="0" algn="l" fontAlgn="base">
                        <a:spcBef>
                          <a:spcPts val="0"/>
                        </a:spcBef>
                        <a:spcAft>
                          <a:spcPts val="0"/>
                        </a:spcAft>
                      </a:pPr>
                      <a:r>
                        <a:rPr lang="en-US" sz="1400" kern="0" dirty="0">
                          <a:solidFill>
                            <a:schemeClr val="tx1"/>
                          </a:solidFill>
                        </a:rPr>
                        <a:t>Settling Tanks: 2 sets 3m3</a:t>
                      </a:r>
                    </a:p>
                    <a:p>
                      <a:pPr marL="0" marR="0" algn="l" fontAlgn="base">
                        <a:spcBef>
                          <a:spcPts val="0"/>
                        </a:spcBef>
                        <a:spcAft>
                          <a:spcPts val="0"/>
                        </a:spcAft>
                      </a:pPr>
                      <a:r>
                        <a:rPr lang="en-US" sz="1400" kern="0" dirty="0">
                          <a:solidFill>
                            <a:schemeClr val="tx1"/>
                          </a:solidFill>
                        </a:rPr>
                        <a:t>Sampling Tank Unit: 1 set 2m3</a:t>
                      </a:r>
                    </a:p>
                    <a:p>
                      <a:pPr marL="0" marR="0" algn="l" fontAlgn="base">
                        <a:spcBef>
                          <a:spcPts val="0"/>
                        </a:spcBef>
                        <a:spcAft>
                          <a:spcPts val="0"/>
                        </a:spcAft>
                      </a:pPr>
                      <a:r>
                        <a:rPr lang="en-US" sz="1400" kern="0" dirty="0">
                          <a:solidFill>
                            <a:schemeClr val="tx1"/>
                          </a:solidFill>
                        </a:rPr>
                        <a:t>Control Discharge Unit: 1 set 15m3/h</a:t>
                      </a:r>
                    </a:p>
                  </a:txBody>
                  <a:tcPr marL="38100" marR="38100" marT="38118" marB="38118"/>
                </a:tc>
                <a:extLst>
                  <a:ext uri="{0D108BD9-81ED-4DB2-BD59-A6C34878D82A}">
                    <a16:rowId xmlns:a16="http://schemas.microsoft.com/office/drawing/2014/main" val="10000"/>
                  </a:ext>
                </a:extLst>
              </a:tr>
              <a:tr h="2210863">
                <a:tc>
                  <a:txBody>
                    <a:bodyPr/>
                    <a:lstStyle/>
                    <a:p>
                      <a:pPr marL="0" marR="0" algn="l" fontAlgn="base">
                        <a:spcBef>
                          <a:spcPts val="0"/>
                        </a:spcBef>
                        <a:spcAft>
                          <a:spcPts val="0"/>
                        </a:spcAft>
                      </a:pPr>
                      <a:r>
                        <a:rPr lang="en-US" sz="1400" kern="0" dirty="0">
                          <a:solidFill>
                            <a:schemeClr val="tx1"/>
                          </a:solidFill>
                        </a:rPr>
                        <a:t>Hazardous contaminated drain system</a:t>
                      </a:r>
                    </a:p>
                  </a:txBody>
                  <a:tcPr marL="38100" marR="38100" marT="38118" marB="38118">
                    <a:lnB w="12700" cap="flat" cmpd="sng" algn="ctr">
                      <a:solidFill>
                        <a:schemeClr val="tx1"/>
                      </a:solidFill>
                      <a:prstDash val="solid"/>
                      <a:round/>
                      <a:headEnd type="none" w="med" len="med"/>
                      <a:tailEnd type="none" w="med" len="med"/>
                    </a:lnB>
                  </a:tcPr>
                </a:tc>
                <a:tc>
                  <a:txBody>
                    <a:bodyPr/>
                    <a:lstStyle/>
                    <a:p>
                      <a:pPr marL="0" marR="0" algn="l" fontAlgn="base">
                        <a:spcBef>
                          <a:spcPts val="0"/>
                        </a:spcBef>
                        <a:spcAft>
                          <a:spcPts val="0"/>
                        </a:spcAft>
                      </a:pPr>
                      <a:r>
                        <a:rPr lang="en-US" sz="1400" kern="0" dirty="0">
                          <a:solidFill>
                            <a:schemeClr val="tx1"/>
                          </a:solidFill>
                        </a:rPr>
                        <a:t>Vendor: </a:t>
                      </a:r>
                      <a:r>
                        <a:rPr lang="en-US" sz="1400" kern="0" dirty="0" err="1">
                          <a:solidFill>
                            <a:schemeClr val="tx1"/>
                          </a:solidFill>
                        </a:rPr>
                        <a:t>Marinfloc</a:t>
                      </a:r>
                      <a:r>
                        <a:rPr lang="en-US" sz="1400" kern="0" dirty="0">
                          <a:solidFill>
                            <a:schemeClr val="tx1"/>
                          </a:solidFill>
                        </a:rPr>
                        <a:t>,  Sweden</a:t>
                      </a:r>
                    </a:p>
                    <a:p>
                      <a:pPr marL="0" marR="0" algn="l" fontAlgn="base">
                        <a:spcBef>
                          <a:spcPts val="0"/>
                        </a:spcBef>
                        <a:spcAft>
                          <a:spcPts val="0"/>
                        </a:spcAft>
                      </a:pPr>
                      <a:r>
                        <a:rPr lang="en-US" sz="1400" kern="0" dirty="0">
                          <a:solidFill>
                            <a:schemeClr val="tx1"/>
                          </a:solidFill>
                        </a:rPr>
                        <a:t>Contaminated drain from drill area (hazardous areas) include solids and will be separated by the decanter. The Liquid will be returned to the hazardous drain tank and be degassed then to be transferred to non</a:t>
                      </a:r>
                      <a:r>
                        <a:rPr lang="en-US" sz="1400" kern="0" baseline="0" dirty="0">
                          <a:solidFill>
                            <a:schemeClr val="tx1"/>
                          </a:solidFill>
                        </a:rPr>
                        <a:t>-hazardous contaminated drain system to treat. </a:t>
                      </a:r>
                    </a:p>
                    <a:p>
                      <a:pPr marL="0" marR="0" algn="l" fontAlgn="base">
                        <a:spcBef>
                          <a:spcPts val="0"/>
                        </a:spcBef>
                        <a:spcAft>
                          <a:spcPts val="0"/>
                        </a:spcAft>
                      </a:pPr>
                      <a:r>
                        <a:rPr lang="en-US" sz="1400" kern="0" dirty="0">
                          <a:solidFill>
                            <a:schemeClr val="tx1"/>
                          </a:solidFill>
                        </a:rPr>
                        <a:t>Decanter: 1 set 5m3/h</a:t>
                      </a:r>
                    </a:p>
                    <a:p>
                      <a:pPr marL="0" marR="0" algn="l" fontAlgn="base">
                        <a:spcBef>
                          <a:spcPts val="0"/>
                        </a:spcBef>
                        <a:spcAft>
                          <a:spcPts val="0"/>
                        </a:spcAft>
                      </a:pPr>
                      <a:r>
                        <a:rPr lang="en-US" sz="1400" kern="0" dirty="0">
                          <a:solidFill>
                            <a:schemeClr val="tx1"/>
                          </a:solidFill>
                        </a:rPr>
                        <a:t>Degasser: 1 set 6m3/h</a:t>
                      </a:r>
                    </a:p>
                  </a:txBody>
                  <a:tcPr marL="38100" marR="38100" marT="38118" marB="381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800">
                <a:tc>
                  <a:txBody>
                    <a:bodyPr/>
                    <a:lstStyle/>
                    <a:p>
                      <a:pPr marL="0" marR="0" algn="l" fontAlgn="base">
                        <a:spcBef>
                          <a:spcPts val="0"/>
                        </a:spcBef>
                        <a:spcAft>
                          <a:spcPts val="0"/>
                        </a:spcAft>
                      </a:pPr>
                      <a:r>
                        <a:rPr lang="en-US" sz="1400" kern="0" dirty="0">
                          <a:solidFill>
                            <a:schemeClr val="tx1"/>
                          </a:solidFill>
                        </a:rPr>
                        <a:t>Bilge water system</a:t>
                      </a:r>
                    </a:p>
                  </a:txBody>
                  <a:tcPr marL="38100" marR="38100" marT="38118" marB="381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base">
                        <a:spcBef>
                          <a:spcPts val="0"/>
                        </a:spcBef>
                        <a:spcAft>
                          <a:spcPts val="0"/>
                        </a:spcAft>
                      </a:pPr>
                      <a:r>
                        <a:rPr lang="en-US" sz="1400" kern="0" dirty="0">
                          <a:solidFill>
                            <a:schemeClr val="tx1"/>
                          </a:solidFill>
                        </a:rPr>
                        <a:t> Drains form other machinery spaces</a:t>
                      </a:r>
                      <a:r>
                        <a:rPr lang="en-US" sz="1400" kern="0" baseline="0" dirty="0">
                          <a:solidFill>
                            <a:schemeClr val="tx1"/>
                          </a:solidFill>
                        </a:rPr>
                        <a:t> will be collected and treated by bilge water system.</a:t>
                      </a:r>
                    </a:p>
                  </a:txBody>
                  <a:tcPr marL="38100" marR="38100" marT="38118" marB="381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1775">
                <a:tc>
                  <a:txBody>
                    <a:bodyPr/>
                    <a:lstStyle/>
                    <a:p>
                      <a:pPr marL="0" marR="0" algn="l" fontAlgn="base">
                        <a:spcBef>
                          <a:spcPts val="0"/>
                        </a:spcBef>
                        <a:spcAft>
                          <a:spcPts val="0"/>
                        </a:spcAft>
                      </a:pPr>
                      <a:r>
                        <a:rPr lang="en-US" sz="1400" kern="0" dirty="0">
                          <a:solidFill>
                            <a:schemeClr val="tx1"/>
                          </a:solidFill>
                        </a:rPr>
                        <a:t>Ballast</a:t>
                      </a:r>
                      <a:r>
                        <a:rPr lang="en-US" sz="1400" kern="0" baseline="0" dirty="0">
                          <a:solidFill>
                            <a:schemeClr val="tx1"/>
                          </a:solidFill>
                        </a:rPr>
                        <a:t> water treatment sys.</a:t>
                      </a:r>
                    </a:p>
                  </a:txBody>
                  <a:tcPr marL="38100" marR="38100" marT="38118" marB="38118">
                    <a:lnT w="12700" cap="flat" cmpd="sng" algn="ctr">
                      <a:solidFill>
                        <a:schemeClr val="tx1"/>
                      </a:solidFill>
                      <a:prstDash val="solid"/>
                      <a:round/>
                      <a:headEnd type="none" w="med" len="med"/>
                      <a:tailEnd type="none" w="med" len="med"/>
                    </a:lnT>
                  </a:tcPr>
                </a:tc>
                <a:tc>
                  <a:txBody>
                    <a:bodyPr/>
                    <a:lstStyle/>
                    <a:p>
                      <a:pPr marL="0" marR="0" indent="0" algn="l" defTabSz="914400" rtl="0" eaLnBrk="1" fontAlgn="base" latinLnBrk="0" hangingPunct="1">
                        <a:lnSpc>
                          <a:spcPct val="100000"/>
                        </a:lnSpc>
                        <a:spcBef>
                          <a:spcPts val="0"/>
                        </a:spcBef>
                        <a:spcAft>
                          <a:spcPts val="0"/>
                        </a:spcAft>
                        <a:buClrTx/>
                        <a:buSzTx/>
                        <a:buFontTx/>
                        <a:buNone/>
                        <a:defRPr/>
                      </a:pPr>
                      <a:r>
                        <a:rPr lang="en-US" altLang="zh-CN" sz="1400" kern="0" dirty="0">
                          <a:solidFill>
                            <a:schemeClr val="tx1"/>
                          </a:solidFill>
                        </a:rPr>
                        <a:t>Vendor: </a:t>
                      </a:r>
                      <a:r>
                        <a:rPr lang="en-US" altLang="zh-CN" sz="1400" kern="0" dirty="0" err="1">
                          <a:solidFill>
                            <a:schemeClr val="tx1"/>
                          </a:solidFill>
                        </a:rPr>
                        <a:t>Optimarine</a:t>
                      </a:r>
                      <a:r>
                        <a:rPr lang="en-US" altLang="zh-CN" sz="1400" kern="0" dirty="0">
                          <a:solidFill>
                            <a:schemeClr val="tx1"/>
                          </a:solidFill>
                        </a:rPr>
                        <a:t>,  Norway</a:t>
                      </a:r>
                    </a:p>
                    <a:p>
                      <a:pPr marL="0" marR="0" algn="l" fontAlgn="base">
                        <a:spcBef>
                          <a:spcPts val="0"/>
                        </a:spcBef>
                        <a:spcAft>
                          <a:spcPts val="0"/>
                        </a:spcAft>
                      </a:pPr>
                      <a:r>
                        <a:rPr lang="en-US" sz="1400" kern="0" dirty="0">
                          <a:solidFill>
                            <a:schemeClr val="tx1"/>
                          </a:solidFill>
                        </a:rPr>
                        <a:t>Type:</a:t>
                      </a:r>
                      <a:r>
                        <a:rPr lang="en-US" sz="1400" kern="0" baseline="0" dirty="0">
                          <a:solidFill>
                            <a:schemeClr val="tx1"/>
                          </a:solidFill>
                        </a:rPr>
                        <a:t> Filter + UV</a:t>
                      </a:r>
                    </a:p>
                  </a:txBody>
                  <a:tcPr marL="38100" marR="38100" marT="38118" marB="3811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8675" name="TextBox 4"/>
          <p:cNvSpPr txBox="1"/>
          <p:nvPr/>
        </p:nvSpPr>
        <p:spPr>
          <a:xfrm>
            <a:off x="250825" y="260350"/>
            <a:ext cx="661352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1.11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Storage Capacity</a:t>
            </a:r>
            <a:endParaRPr lang="en-US" altLang="zh-CN" sz="2000" dirty="0">
              <a:solidFill>
                <a:schemeClr val="bg1"/>
              </a:solidFill>
              <a:latin typeface="Arial" panose="020B0604020202020204" pitchFamily="34" charset="0"/>
            </a:endParaRPr>
          </a:p>
        </p:txBody>
      </p:sp>
      <p:graphicFrame>
        <p:nvGraphicFramePr>
          <p:cNvPr id="6" name="表格 5"/>
          <p:cNvGraphicFramePr>
            <a:graphicFrameLocks noGrp="1"/>
          </p:cNvGraphicFramePr>
          <p:nvPr/>
        </p:nvGraphicFramePr>
        <p:xfrm>
          <a:off x="4859338" y="1123950"/>
          <a:ext cx="3792537" cy="4857747"/>
        </p:xfrm>
        <a:graphic>
          <a:graphicData uri="http://schemas.openxmlformats.org/drawingml/2006/table">
            <a:tbl>
              <a:tblPr>
                <a:tableStyleId>{2D5ABB26-0587-4C30-8999-92F81FD0307C}</a:tableStyleId>
              </a:tblPr>
              <a:tblGrid>
                <a:gridCol w="1566006">
                  <a:extLst>
                    <a:ext uri="{9D8B030D-6E8A-4147-A177-3AD203B41FA5}">
                      <a16:colId xmlns:a16="http://schemas.microsoft.com/office/drawing/2014/main" val="20000"/>
                    </a:ext>
                  </a:extLst>
                </a:gridCol>
                <a:gridCol w="2226531">
                  <a:extLst>
                    <a:ext uri="{9D8B030D-6E8A-4147-A177-3AD203B41FA5}">
                      <a16:colId xmlns:a16="http://schemas.microsoft.com/office/drawing/2014/main" val="20001"/>
                    </a:ext>
                  </a:extLst>
                </a:gridCol>
              </a:tblGrid>
              <a:tr h="607026">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Liquid mud system:</a:t>
                      </a:r>
                    </a:p>
                  </a:txBody>
                  <a:tcPr marL="38102" marR="38102" marT="38098" marB="38098"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7,890 </a:t>
                      </a:r>
                      <a:r>
                        <a:rPr kumimoji="0" lang="en-US" altLang="zh-CN" sz="1400" u="none" strike="noStrike" cap="none" normalizeH="0" baseline="0" dirty="0" err="1">
                          <a:ln>
                            <a:noFill/>
                          </a:ln>
                          <a:solidFill>
                            <a:schemeClr val="tx1"/>
                          </a:solidFill>
                          <a:effectLst/>
                        </a:rPr>
                        <a:t>bbls</a:t>
                      </a:r>
                      <a:r>
                        <a:rPr kumimoji="0" lang="en-US" altLang="zh-CN" sz="1400" u="none" strike="noStrike" cap="none" normalizeH="0" baseline="0" dirty="0">
                          <a:ln>
                            <a:noFill/>
                          </a:ln>
                          <a:solidFill>
                            <a:schemeClr val="tx1"/>
                          </a:solidFill>
                          <a:effectLst/>
                        </a:rPr>
                        <a:t> on Barge</a:t>
                      </a:r>
                    </a:p>
                  </a:txBody>
                  <a:tcPr marL="38102" marR="38102" marT="38098" marB="38098" anchor="ctr" horzOverflow="overflow"/>
                </a:tc>
                <a:extLst>
                  <a:ext uri="{0D108BD9-81ED-4DB2-BD59-A6C34878D82A}">
                    <a16:rowId xmlns:a16="http://schemas.microsoft.com/office/drawing/2014/main" val="10000"/>
                  </a:ext>
                </a:extLst>
              </a:tr>
              <a:tr h="606787">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solidFill>
                            <a:schemeClr val="tx1"/>
                          </a:solidFill>
                          <a:effectLst/>
                        </a:rPr>
                        <a:t>Brine:</a:t>
                      </a:r>
                    </a:p>
                  </a:txBody>
                  <a:tcPr marL="38102" marR="38102" marT="38098" marB="38098"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4,190  </a:t>
                      </a:r>
                      <a:r>
                        <a:rPr kumimoji="0" lang="en-US" altLang="zh-CN" sz="1400" u="none" strike="noStrike" cap="none" normalizeH="0" baseline="0" dirty="0" err="1">
                          <a:ln>
                            <a:noFill/>
                          </a:ln>
                          <a:solidFill>
                            <a:schemeClr val="tx1"/>
                          </a:solidFill>
                          <a:effectLst/>
                        </a:rPr>
                        <a:t>bbls</a:t>
                      </a:r>
                    </a:p>
                  </a:txBody>
                  <a:tcPr marL="38102" marR="38102" marT="38098" marB="38098" anchor="ctr" horzOverflow="overflow"/>
                </a:tc>
                <a:extLst>
                  <a:ext uri="{0D108BD9-81ED-4DB2-BD59-A6C34878D82A}">
                    <a16:rowId xmlns:a16="http://schemas.microsoft.com/office/drawing/2014/main" val="10001"/>
                  </a:ext>
                </a:extLst>
              </a:tr>
              <a:tr h="608393">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solidFill>
                            <a:schemeClr val="tx1"/>
                          </a:solidFill>
                          <a:effectLst/>
                        </a:rPr>
                        <a:t>Base oil:</a:t>
                      </a:r>
                    </a:p>
                  </a:txBody>
                  <a:tcPr marL="38102" marR="38102" marT="38098" marB="38098"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2,560 </a:t>
                      </a:r>
                      <a:r>
                        <a:rPr kumimoji="0" lang="en-US" altLang="zh-CN" sz="1400" u="none" strike="noStrike" cap="none" normalizeH="0" baseline="0" dirty="0" err="1">
                          <a:ln>
                            <a:noFill/>
                          </a:ln>
                          <a:solidFill>
                            <a:schemeClr val="tx1"/>
                          </a:solidFill>
                          <a:effectLst/>
                        </a:rPr>
                        <a:t>bbls</a:t>
                      </a:r>
                    </a:p>
                  </a:txBody>
                  <a:tcPr marL="38102" marR="38102" marT="38098" marB="38098" anchor="ctr" horzOverflow="overflow"/>
                </a:tc>
                <a:extLst>
                  <a:ext uri="{0D108BD9-81ED-4DB2-BD59-A6C34878D82A}">
                    <a16:rowId xmlns:a16="http://schemas.microsoft.com/office/drawing/2014/main" val="10002"/>
                  </a:ext>
                </a:extLst>
              </a:tr>
              <a:tr h="608393">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solidFill>
                            <a:schemeClr val="tx1"/>
                          </a:solidFill>
                          <a:effectLst/>
                        </a:rPr>
                        <a:t>Drill water:</a:t>
                      </a:r>
                    </a:p>
                  </a:txBody>
                  <a:tcPr marL="38102" marR="38102" marT="38098" marB="38098"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8,950 </a:t>
                      </a:r>
                      <a:r>
                        <a:rPr kumimoji="0" lang="en-US" altLang="zh-CN" sz="1400" u="none" strike="noStrike" cap="none" normalizeH="0" baseline="0" dirty="0" err="1">
                          <a:ln>
                            <a:noFill/>
                          </a:ln>
                          <a:solidFill>
                            <a:schemeClr val="tx1"/>
                          </a:solidFill>
                          <a:effectLst/>
                        </a:rPr>
                        <a:t>bbls</a:t>
                      </a:r>
                    </a:p>
                  </a:txBody>
                  <a:tcPr marL="38102" marR="38102" marT="38098" marB="38098" anchor="ctr" horzOverflow="overflow"/>
                </a:tc>
                <a:extLst>
                  <a:ext uri="{0D108BD9-81ED-4DB2-BD59-A6C34878D82A}">
                    <a16:rowId xmlns:a16="http://schemas.microsoft.com/office/drawing/2014/main" val="10003"/>
                  </a:ext>
                </a:extLst>
              </a:tr>
              <a:tr h="606787">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solidFill>
                            <a:schemeClr val="tx1"/>
                          </a:solidFill>
                          <a:effectLst/>
                        </a:rPr>
                        <a:t>Potable water:</a:t>
                      </a:r>
                    </a:p>
                  </a:txBody>
                  <a:tcPr marL="38102" marR="38102" marT="38098" marB="38098"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4,500  </a:t>
                      </a:r>
                      <a:r>
                        <a:rPr kumimoji="0" lang="en-US" altLang="zh-CN" sz="1400" u="none" strike="noStrike" cap="none" normalizeH="0" baseline="0" dirty="0" err="1">
                          <a:ln>
                            <a:noFill/>
                          </a:ln>
                          <a:solidFill>
                            <a:schemeClr val="tx1"/>
                          </a:solidFill>
                          <a:effectLst/>
                        </a:rPr>
                        <a:t>bbls</a:t>
                      </a:r>
                    </a:p>
                  </a:txBody>
                  <a:tcPr marL="38102" marR="38102" marT="38098" marB="38098" anchor="ctr" horzOverflow="overflow"/>
                </a:tc>
                <a:extLst>
                  <a:ext uri="{0D108BD9-81ED-4DB2-BD59-A6C34878D82A}">
                    <a16:rowId xmlns:a16="http://schemas.microsoft.com/office/drawing/2014/main" val="10004"/>
                  </a:ext>
                </a:extLst>
              </a:tr>
              <a:tr h="606787">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Diesel fuel:</a:t>
                      </a:r>
                    </a:p>
                  </a:txBody>
                  <a:tcPr marL="38102" marR="38102" marT="38098" marB="38098"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4,120  </a:t>
                      </a:r>
                      <a:r>
                        <a:rPr kumimoji="0" lang="en-US" altLang="zh-CN" sz="1400" u="none" strike="noStrike" cap="none" normalizeH="0" baseline="0" dirty="0" err="1">
                          <a:ln>
                            <a:noFill/>
                          </a:ln>
                          <a:solidFill>
                            <a:schemeClr val="tx1"/>
                          </a:solidFill>
                          <a:effectLst/>
                        </a:rPr>
                        <a:t>bbls</a:t>
                      </a:r>
                    </a:p>
                  </a:txBody>
                  <a:tcPr marL="38102" marR="38102" marT="38098" marB="38098" anchor="ctr" horzOverflow="overflow"/>
                </a:tc>
                <a:extLst>
                  <a:ext uri="{0D108BD9-81ED-4DB2-BD59-A6C34878D82A}">
                    <a16:rowId xmlns:a16="http://schemas.microsoft.com/office/drawing/2014/main" val="10005"/>
                  </a:ext>
                </a:extLst>
              </a:tr>
              <a:tr h="606787">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Bulk volume:</a:t>
                      </a:r>
                    </a:p>
                  </a:txBody>
                  <a:tcPr marL="38102" marR="38102" marT="38098" marB="38098"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4 x 8,000 cu ft</a:t>
                      </a:r>
                    </a:p>
                  </a:txBody>
                  <a:tcPr marL="38102" marR="38102" marT="38098" marB="38098" anchor="ctr" horzOverflow="overflow"/>
                </a:tc>
                <a:extLst>
                  <a:ext uri="{0D108BD9-81ED-4DB2-BD59-A6C34878D82A}">
                    <a16:rowId xmlns:a16="http://schemas.microsoft.com/office/drawing/2014/main" val="10006"/>
                  </a:ext>
                </a:extLst>
              </a:tr>
              <a:tr h="606787">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solidFill>
                            <a:schemeClr val="tx1"/>
                          </a:solidFill>
                          <a:effectLst/>
                        </a:rPr>
                        <a:t>Sack storage:</a:t>
                      </a:r>
                    </a:p>
                  </a:txBody>
                  <a:tcPr marL="38102" marR="38102" marT="38098" marB="38098"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3,400 sacks</a:t>
                      </a:r>
                    </a:p>
                  </a:txBody>
                  <a:tcPr marL="38102" marR="38102" marT="38098" marB="38098" anchor="ctr" horzOverflow="overflow"/>
                </a:tc>
                <a:extLst>
                  <a:ext uri="{0D108BD9-81ED-4DB2-BD59-A6C34878D82A}">
                    <a16:rowId xmlns:a16="http://schemas.microsoft.com/office/drawing/2014/main" val="10007"/>
                  </a:ext>
                </a:extLst>
              </a:tr>
            </a:tbl>
          </a:graphicData>
        </a:graphic>
      </p:graphicFrame>
      <p:pic>
        <p:nvPicPr>
          <p:cNvPr id="28694" name="图片 6" descr="6月19日的甲板.jpg"/>
          <p:cNvPicPr>
            <a:picLocks noChangeAspect="1"/>
          </p:cNvPicPr>
          <p:nvPr/>
        </p:nvPicPr>
        <p:blipFill>
          <a:blip r:embed="rId3">
            <a:lum contrast="18000"/>
          </a:blip>
          <a:stretch>
            <a:fillRect/>
          </a:stretch>
        </p:blipFill>
        <p:spPr>
          <a:xfrm>
            <a:off x="0" y="692150"/>
            <a:ext cx="4314825" cy="57531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0723" name="TextBox 4"/>
          <p:cNvSpPr txBox="1"/>
          <p:nvPr/>
        </p:nvSpPr>
        <p:spPr>
          <a:xfrm>
            <a:off x="250825" y="260350"/>
            <a:ext cx="761301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1.12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Safety &amp; Life Saving</a:t>
            </a:r>
          </a:p>
        </p:txBody>
      </p:sp>
      <p:graphicFrame>
        <p:nvGraphicFramePr>
          <p:cNvPr id="17433" name="Group 25"/>
          <p:cNvGraphicFramePr>
            <a:graphicFrameLocks noGrp="1"/>
          </p:cNvGraphicFramePr>
          <p:nvPr/>
        </p:nvGraphicFramePr>
        <p:xfrm>
          <a:off x="4014788" y="908050"/>
          <a:ext cx="4940300" cy="2093913"/>
        </p:xfrm>
        <a:graphic>
          <a:graphicData uri="http://schemas.openxmlformats.org/drawingml/2006/table">
            <a:tbl>
              <a:tblPr>
                <a:tableStyleId>{2D5ABB26-0587-4C30-8999-92F81FD0307C}</a:tableStyleId>
              </a:tblPr>
              <a:tblGrid>
                <a:gridCol w="1829670">
                  <a:extLst>
                    <a:ext uri="{9D8B030D-6E8A-4147-A177-3AD203B41FA5}">
                      <a16:colId xmlns:a16="http://schemas.microsoft.com/office/drawing/2014/main" val="20000"/>
                    </a:ext>
                  </a:extLst>
                </a:gridCol>
                <a:gridCol w="3110630">
                  <a:extLst>
                    <a:ext uri="{9D8B030D-6E8A-4147-A177-3AD203B41FA5}">
                      <a16:colId xmlns:a16="http://schemas.microsoft.com/office/drawing/2014/main" val="20001"/>
                    </a:ext>
                  </a:extLst>
                </a:gridCol>
              </a:tblGrid>
              <a:tr h="347927">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effectLst/>
                        </a:rPr>
                        <a:t>Life saving primary:</a:t>
                      </a:r>
                    </a:p>
                  </a:txBody>
                  <a:tcPr marL="38105" marR="38105" marT="38094" marB="3809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effectLst/>
                        </a:rPr>
                        <a:t>3 x 50 man freefall Launch Life Boats</a:t>
                      </a:r>
                    </a:p>
                  </a:txBody>
                  <a:tcPr marL="38105" marR="38105" marT="38094" marB="38094" anchor="ctr" horzOverflow="overflow"/>
                </a:tc>
                <a:extLst>
                  <a:ext uri="{0D108BD9-81ED-4DB2-BD59-A6C34878D82A}">
                    <a16:rowId xmlns:a16="http://schemas.microsoft.com/office/drawing/2014/main" val="10000"/>
                  </a:ext>
                </a:extLst>
              </a:tr>
              <a:tr h="347610">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Life saving secondary:</a:t>
                      </a:r>
                    </a:p>
                  </a:txBody>
                  <a:tcPr marL="38105" marR="38105" marT="38094" marB="3809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effectLst/>
                        </a:rPr>
                        <a:t>8 x 35 man Inflatable Life Rafts</a:t>
                      </a:r>
                    </a:p>
                  </a:txBody>
                  <a:tcPr marL="38105" marR="38105" marT="38094" marB="38094" anchor="ctr" horzOverflow="overflow"/>
                </a:tc>
                <a:extLst>
                  <a:ext uri="{0D108BD9-81ED-4DB2-BD59-A6C34878D82A}">
                    <a16:rowId xmlns:a16="http://schemas.microsoft.com/office/drawing/2014/main" val="10001"/>
                  </a:ext>
                </a:extLst>
              </a:tr>
              <a:tr h="355546">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Life saving secondary:</a:t>
                      </a:r>
                    </a:p>
                  </a:txBody>
                  <a:tcPr marL="38105" marR="38105" marT="38094" marB="3809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effectLst/>
                        </a:rPr>
                        <a:t>1 x 6 man Fast Rescue boat</a:t>
                      </a:r>
                    </a:p>
                  </a:txBody>
                  <a:tcPr marL="38105" marR="38105" marT="38094" marB="38094" anchor="ctr" horzOverflow="overflow"/>
                </a:tc>
                <a:extLst>
                  <a:ext uri="{0D108BD9-81ED-4DB2-BD59-A6C34878D82A}">
                    <a16:rowId xmlns:a16="http://schemas.microsoft.com/office/drawing/2014/main" val="10002"/>
                  </a:ext>
                </a:extLst>
              </a:tr>
              <a:tr h="347610">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Fire &amp; gas detection:</a:t>
                      </a:r>
                    </a:p>
                  </a:txBody>
                  <a:tcPr marL="38105" marR="38105" marT="38094" marB="3809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In accordance w/ABS class</a:t>
                      </a:r>
                    </a:p>
                  </a:txBody>
                  <a:tcPr marL="38105" marR="38105" marT="38094" marB="38094" anchor="ctr" horzOverflow="overflow"/>
                </a:tc>
                <a:extLst>
                  <a:ext uri="{0D108BD9-81ED-4DB2-BD59-A6C34878D82A}">
                    <a16:rowId xmlns:a16="http://schemas.microsoft.com/office/drawing/2014/main" val="10003"/>
                  </a:ext>
                </a:extLst>
              </a:tr>
              <a:tr h="347610">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Fire suppression:</a:t>
                      </a:r>
                    </a:p>
                  </a:txBody>
                  <a:tcPr marL="38105" marR="38105" marT="38094" marB="3809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In accordance w/ABS class</a:t>
                      </a:r>
                    </a:p>
                  </a:txBody>
                  <a:tcPr marL="38105" marR="38105" marT="38094" marB="38094" anchor="ctr" horzOverflow="overflow"/>
                </a:tc>
                <a:extLst>
                  <a:ext uri="{0D108BD9-81ED-4DB2-BD59-A6C34878D82A}">
                    <a16:rowId xmlns:a16="http://schemas.microsoft.com/office/drawing/2014/main" val="10004"/>
                  </a:ext>
                </a:extLst>
              </a:tr>
              <a:tr h="347610">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effectLst/>
                        </a:rPr>
                        <a:t>Medical clinic:</a:t>
                      </a:r>
                    </a:p>
                  </a:txBody>
                  <a:tcPr marL="38105" marR="38105" marT="38094" marB="3809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effectLst/>
                        </a:rPr>
                        <a:t>Furnished for 140 POB</a:t>
                      </a:r>
                    </a:p>
                  </a:txBody>
                  <a:tcPr marL="38105" marR="38105" marT="38094" marB="38094" anchor="ctr" horzOverflow="overflow"/>
                </a:tc>
                <a:extLst>
                  <a:ext uri="{0D108BD9-81ED-4DB2-BD59-A6C34878D82A}">
                    <a16:rowId xmlns:a16="http://schemas.microsoft.com/office/drawing/2014/main" val="10005"/>
                  </a:ext>
                </a:extLst>
              </a:tr>
            </a:tbl>
          </a:graphicData>
        </a:graphic>
      </p:graphicFrame>
      <p:pic>
        <p:nvPicPr>
          <p:cNvPr id="30738" name="图片 1" descr="_1030171"/>
          <p:cNvPicPr>
            <a:picLocks noChangeAspect="1"/>
          </p:cNvPicPr>
          <p:nvPr/>
        </p:nvPicPr>
        <p:blipFill>
          <a:blip r:embed="rId2"/>
          <a:stretch>
            <a:fillRect/>
          </a:stretch>
        </p:blipFill>
        <p:spPr>
          <a:xfrm>
            <a:off x="-38100" y="695325"/>
            <a:ext cx="3819525" cy="5595938"/>
          </a:xfrm>
          <a:prstGeom prst="rect">
            <a:avLst/>
          </a:prstGeom>
          <a:noFill/>
          <a:ln w="9525">
            <a:noFill/>
          </a:ln>
        </p:spPr>
      </p:pic>
      <p:pic>
        <p:nvPicPr>
          <p:cNvPr id="30739" name="图片 7" descr="IMG_4587.JPG"/>
          <p:cNvPicPr>
            <a:picLocks noChangeAspect="1"/>
          </p:cNvPicPr>
          <p:nvPr/>
        </p:nvPicPr>
        <p:blipFill>
          <a:blip r:embed="rId3">
            <a:lum contrast="18000"/>
          </a:blip>
          <a:stretch>
            <a:fillRect/>
          </a:stretch>
        </p:blipFill>
        <p:spPr>
          <a:xfrm>
            <a:off x="5435600" y="3429000"/>
            <a:ext cx="3725863" cy="2941638"/>
          </a:xfrm>
          <a:prstGeom prst="rect">
            <a:avLst/>
          </a:prstGeom>
          <a:noFill/>
          <a:ln w="9525" cap="flat" cmpd="sng">
            <a:solidFill>
              <a:schemeClr val="bg1"/>
            </a:solidFill>
            <a:prstDash val="solid"/>
            <a:miter/>
            <a:headEnd type="none" w="med" len="med"/>
            <a:tailEnd type="none" w="med" len="med"/>
          </a:ln>
        </p:spPr>
      </p:pic>
      <p:pic>
        <p:nvPicPr>
          <p:cNvPr id="30740" name="图片 1" descr="照片_027"/>
          <p:cNvPicPr>
            <a:picLocks noChangeAspect="1"/>
          </p:cNvPicPr>
          <p:nvPr/>
        </p:nvPicPr>
        <p:blipFill>
          <a:blip r:embed="rId4">
            <a:lum contrast="12000"/>
          </a:blip>
          <a:stretch>
            <a:fillRect/>
          </a:stretch>
        </p:blipFill>
        <p:spPr>
          <a:xfrm>
            <a:off x="1344613" y="3429000"/>
            <a:ext cx="4090987" cy="2930525"/>
          </a:xfrm>
          <a:prstGeom prst="rect">
            <a:avLst/>
          </a:prstGeom>
          <a:noFill/>
          <a:ln w="9525" cap="flat" cmpd="sng">
            <a:solidFill>
              <a:schemeClr val="bg1"/>
            </a:solidFill>
            <a:prstDash val="solid"/>
            <a:round/>
            <a:headEnd type="none" w="med" len="med"/>
            <a:tailEnd type="none" w="med" len="me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1747" name="TextBox 4"/>
          <p:cNvSpPr txBox="1"/>
          <p:nvPr/>
        </p:nvSpPr>
        <p:spPr>
          <a:xfrm>
            <a:off x="250825" y="260350"/>
            <a:ext cx="6974840" cy="407670"/>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1.13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Drilling Equipment</a:t>
            </a:r>
            <a:endParaRPr lang="en-US" altLang="zh-CN" sz="2000" dirty="0">
              <a:solidFill>
                <a:schemeClr val="bg1"/>
              </a:solidFill>
              <a:latin typeface="Arial" panose="020B0604020202020204" pitchFamily="34" charset="0"/>
            </a:endParaRPr>
          </a:p>
        </p:txBody>
      </p:sp>
      <p:graphicFrame>
        <p:nvGraphicFramePr>
          <p:cNvPr id="8" name="表格 7"/>
          <p:cNvGraphicFramePr>
            <a:graphicFrameLocks noGrp="1"/>
          </p:cNvGraphicFramePr>
          <p:nvPr/>
        </p:nvGraphicFramePr>
        <p:xfrm>
          <a:off x="4284663" y="981075"/>
          <a:ext cx="4630737" cy="4714878"/>
        </p:xfrm>
        <a:graphic>
          <a:graphicData uri="http://schemas.openxmlformats.org/drawingml/2006/table">
            <a:tbl>
              <a:tblPr>
                <a:tableStyleId>{2D5ABB26-0587-4C30-8999-92F81FD0307C}</a:tableStyleId>
              </a:tblPr>
              <a:tblGrid>
                <a:gridCol w="1598404">
                  <a:extLst>
                    <a:ext uri="{9D8B030D-6E8A-4147-A177-3AD203B41FA5}">
                      <a16:colId xmlns:a16="http://schemas.microsoft.com/office/drawing/2014/main" val="20000"/>
                    </a:ext>
                  </a:extLst>
                </a:gridCol>
                <a:gridCol w="3032333">
                  <a:extLst>
                    <a:ext uri="{9D8B030D-6E8A-4147-A177-3AD203B41FA5}">
                      <a16:colId xmlns:a16="http://schemas.microsoft.com/office/drawing/2014/main" val="20001"/>
                    </a:ext>
                  </a:extLst>
                </a:gridCol>
              </a:tblGrid>
              <a:tr h="254399">
                <a:tc>
                  <a:txBody>
                    <a:bodyPr/>
                    <a:lstStyle/>
                    <a:p>
                      <a:pPr marL="0" marR="0" algn="l" fontAlgn="base">
                        <a:spcBef>
                          <a:spcPts val="0"/>
                        </a:spcBef>
                        <a:spcAft>
                          <a:spcPts val="0"/>
                        </a:spcAft>
                      </a:pPr>
                      <a:r>
                        <a:rPr lang="en-US" sz="1200" kern="0" dirty="0"/>
                        <a:t>Mast rating:</a:t>
                      </a:r>
                    </a:p>
                  </a:txBody>
                  <a:tcPr marL="34560" marR="34560" marT="34699" marB="34699" anchor="ctr"/>
                </a:tc>
                <a:tc>
                  <a:txBody>
                    <a:bodyPr/>
                    <a:lstStyle/>
                    <a:p>
                      <a:pPr marL="0" marR="0" algn="l" fontAlgn="base">
                        <a:spcBef>
                          <a:spcPts val="0"/>
                        </a:spcBef>
                        <a:spcAft>
                          <a:spcPts val="0"/>
                        </a:spcAft>
                      </a:pPr>
                      <a:r>
                        <a:rPr lang="en-US" sz="1200" kern="0" dirty="0"/>
                        <a:t>454MT (1,000 kip) Hook Load</a:t>
                      </a:r>
                    </a:p>
                  </a:txBody>
                  <a:tcPr marL="34560" marR="34560" marT="34699" marB="34699" anchor="ctr"/>
                </a:tc>
                <a:extLst>
                  <a:ext uri="{0D108BD9-81ED-4DB2-BD59-A6C34878D82A}">
                    <a16:rowId xmlns:a16="http://schemas.microsoft.com/office/drawing/2014/main" val="10000"/>
                  </a:ext>
                </a:extLst>
              </a:tr>
              <a:tr h="1171154">
                <a:tc>
                  <a:txBody>
                    <a:bodyPr/>
                    <a:lstStyle/>
                    <a:p>
                      <a:pPr marL="0" marR="0" algn="l" fontAlgn="base">
                        <a:spcBef>
                          <a:spcPts val="0"/>
                        </a:spcBef>
                        <a:spcAft>
                          <a:spcPts val="0"/>
                        </a:spcAft>
                      </a:pPr>
                      <a:r>
                        <a:rPr lang="en-US" sz="1200" kern="0" dirty="0"/>
                        <a:t>Mast capacity:</a:t>
                      </a:r>
                    </a:p>
                  </a:txBody>
                  <a:tcPr marL="34560" marR="34560" marT="34699" marB="34699"/>
                </a:tc>
                <a:tc>
                  <a:txBody>
                    <a:bodyPr/>
                    <a:lstStyle/>
                    <a:p>
                      <a:pPr marL="0" marR="0" algn="l" fontAlgn="base">
                        <a:spcBef>
                          <a:spcPts val="0"/>
                        </a:spcBef>
                        <a:spcAft>
                          <a:spcPts val="0"/>
                        </a:spcAft>
                      </a:pPr>
                      <a:r>
                        <a:rPr lang="en-US" sz="1200" kern="0" dirty="0"/>
                        <a:t>340 stands of 5-7/8” drill pipe (incl. HWDP) + 10 stands of 8-1/4” drill collars, </a:t>
                      </a:r>
                    </a:p>
                    <a:p>
                      <a:pPr marL="0" marR="0" algn="l" fontAlgn="base">
                        <a:spcBef>
                          <a:spcPts val="0"/>
                        </a:spcBef>
                        <a:spcAft>
                          <a:spcPts val="0"/>
                        </a:spcAft>
                      </a:pPr>
                      <a:r>
                        <a:rPr lang="en-US" sz="1200" kern="0" dirty="0"/>
                        <a:t>(or) </a:t>
                      </a:r>
                    </a:p>
                    <a:p>
                      <a:pPr marL="0" marR="0" algn="l" fontAlgn="base">
                        <a:spcBef>
                          <a:spcPts val="0"/>
                        </a:spcBef>
                        <a:spcAft>
                          <a:spcPts val="0"/>
                        </a:spcAft>
                      </a:pPr>
                      <a:r>
                        <a:rPr lang="en-US" sz="1200" kern="0" dirty="0"/>
                        <a:t>170 stands of 5-7/8” drill pipe + (incl. HWDP) +10 stands 8-1/4” drill collars + 90 stands 9-5/8” casing</a:t>
                      </a:r>
                    </a:p>
                  </a:txBody>
                  <a:tcPr marL="34560" marR="34560" marT="34699" marB="34699" anchor="ctr"/>
                </a:tc>
                <a:extLst>
                  <a:ext uri="{0D108BD9-81ED-4DB2-BD59-A6C34878D82A}">
                    <a16:rowId xmlns:a16="http://schemas.microsoft.com/office/drawing/2014/main" val="10001"/>
                  </a:ext>
                </a:extLst>
              </a:tr>
              <a:tr h="253025">
                <a:tc>
                  <a:txBody>
                    <a:bodyPr/>
                    <a:lstStyle/>
                    <a:p>
                      <a:pPr marL="0" marR="0" algn="l" fontAlgn="base">
                        <a:spcBef>
                          <a:spcPts val="0"/>
                        </a:spcBef>
                        <a:spcAft>
                          <a:spcPts val="0"/>
                        </a:spcAft>
                      </a:pPr>
                      <a:r>
                        <a:rPr lang="en-US" sz="1200" kern="0" dirty="0"/>
                        <a:t>Mast make:</a:t>
                      </a:r>
                    </a:p>
                  </a:txBody>
                  <a:tcPr marL="34560" marR="34560" marT="34699" marB="34699" anchor="ctr"/>
                </a:tc>
                <a:tc>
                  <a:txBody>
                    <a:bodyPr/>
                    <a:lstStyle/>
                    <a:p>
                      <a:pPr marL="0" marR="0" algn="l" fontAlgn="base">
                        <a:spcBef>
                          <a:spcPts val="0"/>
                        </a:spcBef>
                        <a:spcAft>
                          <a:spcPts val="0"/>
                        </a:spcAft>
                      </a:pPr>
                      <a:r>
                        <a:rPr lang="en-US" sz="1200" kern="0" dirty="0"/>
                        <a:t>Loadmaster, Self Erecting</a:t>
                      </a:r>
                    </a:p>
                  </a:txBody>
                  <a:tcPr marL="34560" marR="34560" marT="34699" marB="34699" anchor="ctr"/>
                </a:tc>
                <a:extLst>
                  <a:ext uri="{0D108BD9-81ED-4DB2-BD59-A6C34878D82A}">
                    <a16:rowId xmlns:a16="http://schemas.microsoft.com/office/drawing/2014/main" val="10002"/>
                  </a:ext>
                </a:extLst>
              </a:tr>
              <a:tr h="253025">
                <a:tc>
                  <a:txBody>
                    <a:bodyPr/>
                    <a:lstStyle/>
                    <a:p>
                      <a:pPr marL="0" marR="0" algn="l" fontAlgn="base">
                        <a:spcBef>
                          <a:spcPts val="0"/>
                        </a:spcBef>
                        <a:spcAft>
                          <a:spcPts val="0"/>
                        </a:spcAft>
                      </a:pPr>
                      <a:r>
                        <a:rPr lang="en-US" sz="1200" kern="0" dirty="0"/>
                        <a:t>Mast height:</a:t>
                      </a:r>
                    </a:p>
                  </a:txBody>
                  <a:tcPr marL="34560" marR="34560" marT="34699" marB="34699" anchor="ctr"/>
                </a:tc>
                <a:tc>
                  <a:txBody>
                    <a:bodyPr/>
                    <a:lstStyle/>
                    <a:p>
                      <a:pPr marL="0" marR="0" algn="l" fontAlgn="base">
                        <a:spcBef>
                          <a:spcPts val="0"/>
                        </a:spcBef>
                        <a:spcAft>
                          <a:spcPts val="0"/>
                        </a:spcAft>
                      </a:pPr>
                      <a:r>
                        <a:rPr lang="en-US" sz="1200" kern="0" dirty="0"/>
                        <a:t>152 ft+/-2 ft Clear Height </a:t>
                      </a:r>
                    </a:p>
                  </a:txBody>
                  <a:tcPr marL="34560" marR="34560" marT="34699" marB="34699" anchor="ctr"/>
                </a:tc>
                <a:extLst>
                  <a:ext uri="{0D108BD9-81ED-4DB2-BD59-A6C34878D82A}">
                    <a16:rowId xmlns:a16="http://schemas.microsoft.com/office/drawing/2014/main" val="10003"/>
                  </a:ext>
                </a:extLst>
              </a:tr>
              <a:tr h="253025">
                <a:tc>
                  <a:txBody>
                    <a:bodyPr/>
                    <a:lstStyle/>
                    <a:p>
                      <a:pPr marL="0" marR="0" algn="l" fontAlgn="base">
                        <a:spcBef>
                          <a:spcPts val="0"/>
                        </a:spcBef>
                        <a:spcAft>
                          <a:spcPts val="0"/>
                        </a:spcAft>
                      </a:pPr>
                      <a:r>
                        <a:rPr lang="en-US" sz="1200" kern="0" dirty="0"/>
                        <a:t>Substructure:</a:t>
                      </a:r>
                    </a:p>
                  </a:txBody>
                  <a:tcPr marL="34560" marR="34560" marT="34699" marB="34699" anchor="ctr"/>
                </a:tc>
                <a:tc>
                  <a:txBody>
                    <a:bodyPr/>
                    <a:lstStyle/>
                    <a:p>
                      <a:pPr marL="0" marR="0" algn="l" fontAlgn="base">
                        <a:spcBef>
                          <a:spcPts val="0"/>
                        </a:spcBef>
                        <a:spcAft>
                          <a:spcPts val="0"/>
                        </a:spcAft>
                      </a:pPr>
                      <a:r>
                        <a:rPr lang="en-US" sz="1200" kern="0" dirty="0" err="1"/>
                        <a:t>Woolslayer</a:t>
                      </a:r>
                      <a:r>
                        <a:rPr lang="en-US" sz="1200" kern="0" dirty="0"/>
                        <a:t> Box-</a:t>
                      </a:r>
                      <a:r>
                        <a:rPr lang="en-US" sz="1200" kern="0" dirty="0" err="1"/>
                        <a:t>on_box</a:t>
                      </a:r>
                      <a:r>
                        <a:rPr lang="en-US" sz="1200" kern="0" dirty="0"/>
                        <a:t> type</a:t>
                      </a:r>
                    </a:p>
                  </a:txBody>
                  <a:tcPr marL="34560" marR="34560" marT="34699" marB="34699" anchor="ctr"/>
                </a:tc>
                <a:extLst>
                  <a:ext uri="{0D108BD9-81ED-4DB2-BD59-A6C34878D82A}">
                    <a16:rowId xmlns:a16="http://schemas.microsoft.com/office/drawing/2014/main" val="10004"/>
                  </a:ext>
                </a:extLst>
              </a:tr>
              <a:tr h="253025">
                <a:tc>
                  <a:txBody>
                    <a:bodyPr/>
                    <a:lstStyle/>
                    <a:p>
                      <a:pPr marL="0" marR="0" algn="l" fontAlgn="base">
                        <a:spcBef>
                          <a:spcPts val="0"/>
                        </a:spcBef>
                        <a:spcAft>
                          <a:spcPts val="0"/>
                        </a:spcAft>
                      </a:pPr>
                      <a:r>
                        <a:rPr lang="en-US" sz="1200" kern="0" dirty="0"/>
                        <a:t>Substructure capacity:</a:t>
                      </a:r>
                    </a:p>
                  </a:txBody>
                  <a:tcPr marL="34560" marR="34560" marT="34699" marB="34699" anchor="ctr"/>
                </a:tc>
                <a:tc>
                  <a:txBody>
                    <a:bodyPr/>
                    <a:lstStyle/>
                    <a:p>
                      <a:pPr marL="0" marR="0" algn="l" fontAlgn="base">
                        <a:spcBef>
                          <a:spcPts val="0"/>
                        </a:spcBef>
                        <a:spcAft>
                          <a:spcPts val="0"/>
                        </a:spcAft>
                      </a:pPr>
                      <a:r>
                        <a:rPr lang="en-US" sz="1200" kern="0" dirty="0"/>
                        <a:t>460MT （1,015 kip） setback</a:t>
                      </a:r>
                    </a:p>
                  </a:txBody>
                  <a:tcPr marL="34560" marR="34560" marT="34699" marB="34699" anchor="ctr"/>
                </a:tc>
                <a:extLst>
                  <a:ext uri="{0D108BD9-81ED-4DB2-BD59-A6C34878D82A}">
                    <a16:rowId xmlns:a16="http://schemas.microsoft.com/office/drawing/2014/main" val="10005"/>
                  </a:ext>
                </a:extLst>
              </a:tr>
              <a:tr h="253025">
                <a:tc>
                  <a:txBody>
                    <a:bodyPr/>
                    <a:lstStyle/>
                    <a:p>
                      <a:pPr marL="0" marR="0" algn="l" fontAlgn="base">
                        <a:spcBef>
                          <a:spcPts val="0"/>
                        </a:spcBef>
                        <a:spcAft>
                          <a:spcPts val="0"/>
                        </a:spcAft>
                      </a:pPr>
                      <a:r>
                        <a:rPr lang="en-US" sz="1200" kern="0" dirty="0"/>
                        <a:t>Skidding system:</a:t>
                      </a:r>
                    </a:p>
                  </a:txBody>
                  <a:tcPr marL="34560" marR="34560" marT="34699" marB="34699" anchor="ctr"/>
                </a:tc>
                <a:tc>
                  <a:txBody>
                    <a:bodyPr/>
                    <a:lstStyle/>
                    <a:p>
                      <a:pPr marL="0" marR="0" algn="l" fontAlgn="base">
                        <a:spcBef>
                          <a:spcPts val="0"/>
                        </a:spcBef>
                        <a:spcAft>
                          <a:spcPts val="0"/>
                        </a:spcAft>
                      </a:pPr>
                      <a:r>
                        <a:rPr lang="en-US" sz="1200" kern="0" dirty="0"/>
                        <a:t>Lift &amp; Roll Systems, X-Y</a:t>
                      </a:r>
                    </a:p>
                  </a:txBody>
                  <a:tcPr marL="34560" marR="34560" marT="34699" marB="34699" anchor="ctr"/>
                </a:tc>
                <a:extLst>
                  <a:ext uri="{0D108BD9-81ED-4DB2-BD59-A6C34878D82A}">
                    <a16:rowId xmlns:a16="http://schemas.microsoft.com/office/drawing/2014/main" val="10006"/>
                  </a:ext>
                </a:extLst>
              </a:tr>
              <a:tr h="253025">
                <a:tc>
                  <a:txBody>
                    <a:bodyPr/>
                    <a:lstStyle/>
                    <a:p>
                      <a:pPr marL="0" marR="0" algn="l" fontAlgn="base">
                        <a:spcBef>
                          <a:spcPts val="0"/>
                        </a:spcBef>
                        <a:spcAft>
                          <a:spcPts val="0"/>
                        </a:spcAft>
                      </a:pPr>
                      <a:r>
                        <a:rPr lang="en-US" sz="1200" kern="0" dirty="0" err="1"/>
                        <a:t>Drawworks</a:t>
                      </a:r>
                      <a:r>
                        <a:rPr lang="en-US" sz="1200" kern="0" dirty="0"/>
                        <a:t>:</a:t>
                      </a:r>
                    </a:p>
                  </a:txBody>
                  <a:tcPr marL="34560" marR="34560" marT="34699" marB="34699" anchor="ctr"/>
                </a:tc>
                <a:tc>
                  <a:txBody>
                    <a:bodyPr/>
                    <a:lstStyle/>
                    <a:p>
                      <a:pPr marL="0" marR="0" algn="l" fontAlgn="base">
                        <a:spcBef>
                          <a:spcPts val="0"/>
                        </a:spcBef>
                        <a:spcAft>
                          <a:spcPts val="0"/>
                        </a:spcAft>
                      </a:pPr>
                      <a:r>
                        <a:rPr lang="en-US" sz="1200" kern="0" dirty="0"/>
                        <a:t>LDW 1,000k 2 x1500 hp, AC</a:t>
                      </a:r>
                    </a:p>
                  </a:txBody>
                  <a:tcPr marL="34560" marR="34560" marT="34699" marB="34699" anchor="ctr"/>
                </a:tc>
                <a:extLst>
                  <a:ext uri="{0D108BD9-81ED-4DB2-BD59-A6C34878D82A}">
                    <a16:rowId xmlns:a16="http://schemas.microsoft.com/office/drawing/2014/main" val="10007"/>
                  </a:ext>
                </a:extLst>
              </a:tr>
              <a:tr h="253025">
                <a:tc>
                  <a:txBody>
                    <a:bodyPr/>
                    <a:lstStyle/>
                    <a:p>
                      <a:pPr marL="0" marR="0" algn="l" fontAlgn="base">
                        <a:spcBef>
                          <a:spcPts val="0"/>
                        </a:spcBef>
                        <a:spcAft>
                          <a:spcPts val="0"/>
                        </a:spcAft>
                      </a:pPr>
                      <a:r>
                        <a:rPr lang="en-US" sz="1200" kern="0"/>
                        <a:t>Rotary table:</a:t>
                      </a:r>
                    </a:p>
                  </a:txBody>
                  <a:tcPr marL="34560" marR="34560" marT="34699" marB="34699" anchor="ctr"/>
                </a:tc>
                <a:tc>
                  <a:txBody>
                    <a:bodyPr/>
                    <a:lstStyle/>
                    <a:p>
                      <a:pPr marL="0" marR="0" algn="l" fontAlgn="base">
                        <a:spcBef>
                          <a:spcPts val="0"/>
                        </a:spcBef>
                        <a:spcAft>
                          <a:spcPts val="0"/>
                        </a:spcAft>
                      </a:pPr>
                      <a:r>
                        <a:rPr lang="en-US" sz="1200" kern="0" dirty="0"/>
                        <a:t>Cameron LH375</a:t>
                      </a:r>
                    </a:p>
                  </a:txBody>
                  <a:tcPr marL="34560" marR="34560" marT="34699" marB="34699" anchor="ctr"/>
                </a:tc>
                <a:extLst>
                  <a:ext uri="{0D108BD9-81ED-4DB2-BD59-A6C34878D82A}">
                    <a16:rowId xmlns:a16="http://schemas.microsoft.com/office/drawing/2014/main" val="10008"/>
                  </a:ext>
                </a:extLst>
              </a:tr>
              <a:tr h="253025">
                <a:tc>
                  <a:txBody>
                    <a:bodyPr/>
                    <a:lstStyle/>
                    <a:p>
                      <a:pPr marL="0" marR="0" algn="l" fontAlgn="base">
                        <a:spcBef>
                          <a:spcPts val="0"/>
                        </a:spcBef>
                        <a:spcAft>
                          <a:spcPts val="0"/>
                        </a:spcAft>
                      </a:pPr>
                      <a:r>
                        <a:rPr lang="en-US" sz="1200" kern="0" dirty="0"/>
                        <a:t>Top drive:</a:t>
                      </a:r>
                    </a:p>
                  </a:txBody>
                  <a:tcPr marL="34560" marR="34560" marT="34699" marB="34699" anchor="ctr"/>
                </a:tc>
                <a:tc>
                  <a:txBody>
                    <a:bodyPr/>
                    <a:lstStyle/>
                    <a:p>
                      <a:pPr marL="0" marR="0" algn="l" fontAlgn="base">
                        <a:spcBef>
                          <a:spcPts val="0"/>
                        </a:spcBef>
                        <a:spcAft>
                          <a:spcPts val="0"/>
                        </a:spcAft>
                      </a:pPr>
                      <a:r>
                        <a:rPr lang="nb-NO" sz="1200" kern="0" dirty="0"/>
                        <a:t>NOV TDS</a:t>
                      </a:r>
                      <a:r>
                        <a:rPr lang="en-US" altLang="nb-NO" sz="1200" kern="0" dirty="0"/>
                        <a:t>-</a:t>
                      </a:r>
                      <a:r>
                        <a:rPr lang="nb-NO" sz="1200" kern="0" dirty="0"/>
                        <a:t>8SA 750 mt</a:t>
                      </a:r>
                    </a:p>
                  </a:txBody>
                  <a:tcPr marL="34560" marR="34560" marT="34699" marB="34699" anchor="ctr"/>
                </a:tc>
                <a:extLst>
                  <a:ext uri="{0D108BD9-81ED-4DB2-BD59-A6C34878D82A}">
                    <a16:rowId xmlns:a16="http://schemas.microsoft.com/office/drawing/2014/main" val="10009"/>
                  </a:ext>
                </a:extLst>
              </a:tr>
              <a:tr h="253025">
                <a:tc>
                  <a:txBody>
                    <a:bodyPr/>
                    <a:lstStyle/>
                    <a:p>
                      <a:pPr marL="0" marR="0" algn="l" fontAlgn="base">
                        <a:spcBef>
                          <a:spcPts val="0"/>
                        </a:spcBef>
                        <a:spcAft>
                          <a:spcPts val="0"/>
                        </a:spcAft>
                      </a:pPr>
                      <a:r>
                        <a:rPr lang="en-US" sz="1200" kern="0" dirty="0"/>
                        <a:t>Top drive rating:</a:t>
                      </a:r>
                    </a:p>
                  </a:txBody>
                  <a:tcPr marL="34560" marR="34560" marT="34699" marB="34699" anchor="ctr"/>
                </a:tc>
                <a:tc>
                  <a:txBody>
                    <a:bodyPr/>
                    <a:lstStyle/>
                    <a:p>
                      <a:pPr marL="0" marR="0" algn="l" fontAlgn="base">
                        <a:spcBef>
                          <a:spcPts val="0"/>
                        </a:spcBef>
                        <a:spcAft>
                          <a:spcPts val="0"/>
                        </a:spcAft>
                      </a:pPr>
                      <a:r>
                        <a:rPr lang="en-US" sz="1200" kern="0" dirty="0"/>
                        <a:t>62,250 ft lbs continuous</a:t>
                      </a:r>
                    </a:p>
                  </a:txBody>
                  <a:tcPr marL="34560" marR="34560" marT="34699" marB="34699" anchor="ctr"/>
                </a:tc>
                <a:extLst>
                  <a:ext uri="{0D108BD9-81ED-4DB2-BD59-A6C34878D82A}">
                    <a16:rowId xmlns:a16="http://schemas.microsoft.com/office/drawing/2014/main" val="10010"/>
                  </a:ext>
                </a:extLst>
              </a:tr>
              <a:tr h="253025">
                <a:tc>
                  <a:txBody>
                    <a:bodyPr/>
                    <a:lstStyle/>
                    <a:p>
                      <a:pPr marL="0" marR="0" algn="l" fontAlgn="base">
                        <a:spcBef>
                          <a:spcPts val="0"/>
                        </a:spcBef>
                        <a:spcAft>
                          <a:spcPts val="0"/>
                        </a:spcAft>
                      </a:pPr>
                      <a:r>
                        <a:rPr lang="en-US" sz="1200" kern="0" dirty="0"/>
                        <a:t>Traveling block:</a:t>
                      </a:r>
                    </a:p>
                  </a:txBody>
                  <a:tcPr marL="34560" marR="34560" marT="34699" marB="34699" anchor="ctr"/>
                </a:tc>
                <a:tc>
                  <a:txBody>
                    <a:bodyPr/>
                    <a:lstStyle/>
                    <a:p>
                      <a:pPr marL="0" marR="0" algn="l" fontAlgn="base">
                        <a:spcBef>
                          <a:spcPts val="0"/>
                        </a:spcBef>
                        <a:spcAft>
                          <a:spcPts val="0"/>
                        </a:spcAft>
                      </a:pPr>
                      <a:r>
                        <a:rPr lang="en-US" sz="1200" kern="0" dirty="0"/>
                        <a:t>Cameron TB500, 6X60”Sheave</a:t>
                      </a:r>
                    </a:p>
                  </a:txBody>
                  <a:tcPr marL="34560" marR="34560" marT="34699" marB="34699" anchor="ctr"/>
                </a:tc>
                <a:extLst>
                  <a:ext uri="{0D108BD9-81ED-4DB2-BD59-A6C34878D82A}">
                    <a16:rowId xmlns:a16="http://schemas.microsoft.com/office/drawing/2014/main" val="10011"/>
                  </a:ext>
                </a:extLst>
              </a:tr>
              <a:tr h="253025">
                <a:tc>
                  <a:txBody>
                    <a:bodyPr/>
                    <a:lstStyle/>
                    <a:p>
                      <a:pPr marL="0" marR="0" algn="l" fontAlgn="base">
                        <a:spcBef>
                          <a:spcPts val="0"/>
                        </a:spcBef>
                        <a:spcAft>
                          <a:spcPts val="0"/>
                        </a:spcAft>
                      </a:pPr>
                      <a:r>
                        <a:rPr lang="en-US" sz="1200" kern="0" dirty="0"/>
                        <a:t>Drillers cabin:</a:t>
                      </a:r>
                    </a:p>
                  </a:txBody>
                  <a:tcPr marL="34560" marR="34560" marT="34699" marB="34699" anchor="ctr"/>
                </a:tc>
                <a:tc>
                  <a:txBody>
                    <a:bodyPr/>
                    <a:lstStyle/>
                    <a:p>
                      <a:pPr marL="0" marR="0" algn="l" fontAlgn="base">
                        <a:spcBef>
                          <a:spcPts val="0"/>
                        </a:spcBef>
                        <a:spcAft>
                          <a:spcPts val="0"/>
                        </a:spcAft>
                      </a:pPr>
                      <a:r>
                        <a:rPr lang="en-US" sz="1200" kern="0" dirty="0"/>
                        <a:t>Enclosed, Climate Controlled</a:t>
                      </a:r>
                    </a:p>
                  </a:txBody>
                  <a:tcPr marL="34560" marR="34560" marT="34699" marB="34699" anchor="ctr"/>
                </a:tc>
                <a:extLst>
                  <a:ext uri="{0D108BD9-81ED-4DB2-BD59-A6C34878D82A}">
                    <a16:rowId xmlns:a16="http://schemas.microsoft.com/office/drawing/2014/main" val="10012"/>
                  </a:ext>
                </a:extLst>
              </a:tr>
              <a:tr h="253025">
                <a:tc>
                  <a:txBody>
                    <a:bodyPr/>
                    <a:lstStyle/>
                    <a:p>
                      <a:pPr marL="0" marR="0" algn="l" fontAlgn="base">
                        <a:spcBef>
                          <a:spcPts val="0"/>
                        </a:spcBef>
                        <a:spcAft>
                          <a:spcPts val="0"/>
                        </a:spcAft>
                      </a:pPr>
                      <a:r>
                        <a:rPr lang="en-US" sz="1200" kern="0" dirty="0"/>
                        <a:t>Power slips:</a:t>
                      </a:r>
                    </a:p>
                  </a:txBody>
                  <a:tcPr marL="34560" marR="34560" marT="34699" marB="34699" anchor="ctr"/>
                </a:tc>
                <a:tc>
                  <a:txBody>
                    <a:bodyPr/>
                    <a:lstStyle/>
                    <a:p>
                      <a:pPr marL="0" marR="0" algn="l" fontAlgn="base">
                        <a:spcBef>
                          <a:spcPts val="0"/>
                        </a:spcBef>
                        <a:spcAft>
                          <a:spcPts val="0"/>
                        </a:spcAft>
                      </a:pPr>
                      <a:r>
                        <a:rPr lang="en-US" sz="1200" kern="0" dirty="0"/>
                        <a:t>B &amp; V PS500 Slips f/ DP &amp; CSG</a:t>
                      </a:r>
                    </a:p>
                  </a:txBody>
                  <a:tcPr marL="34560" marR="34560" marT="34699" marB="34699" anchor="ctr"/>
                </a:tc>
                <a:extLst>
                  <a:ext uri="{0D108BD9-81ED-4DB2-BD59-A6C34878D82A}">
                    <a16:rowId xmlns:a16="http://schemas.microsoft.com/office/drawing/2014/main" val="10013"/>
                  </a:ext>
                </a:extLst>
              </a:tr>
              <a:tr h="253025">
                <a:tc>
                  <a:txBody>
                    <a:bodyPr/>
                    <a:lstStyle/>
                    <a:p>
                      <a:pPr marL="0" marR="0" algn="l" fontAlgn="base">
                        <a:spcBef>
                          <a:spcPts val="0"/>
                        </a:spcBef>
                        <a:spcAft>
                          <a:spcPts val="0"/>
                        </a:spcAft>
                      </a:pPr>
                      <a:r>
                        <a:rPr lang="en-US" sz="1200" kern="0" dirty="0"/>
                        <a:t>Casing stabbing:</a:t>
                      </a:r>
                    </a:p>
                  </a:txBody>
                  <a:tcPr marL="34560" marR="34560" marT="34699" marB="34699" anchor="ctr"/>
                </a:tc>
                <a:tc>
                  <a:txBody>
                    <a:bodyPr/>
                    <a:lstStyle/>
                    <a:p>
                      <a:pPr marL="0" marR="0" algn="l" fontAlgn="base">
                        <a:spcBef>
                          <a:spcPts val="0"/>
                        </a:spcBef>
                        <a:spcAft>
                          <a:spcPts val="0"/>
                        </a:spcAft>
                      </a:pPr>
                      <a:r>
                        <a:rPr lang="en-US" sz="1200" kern="0" dirty="0"/>
                        <a:t>OTG CSA</a:t>
                      </a:r>
                    </a:p>
                  </a:txBody>
                  <a:tcPr marL="34560" marR="34560" marT="34699" marB="34699" anchor="ctr"/>
                </a:tc>
                <a:extLst>
                  <a:ext uri="{0D108BD9-81ED-4DB2-BD59-A6C34878D82A}">
                    <a16:rowId xmlns:a16="http://schemas.microsoft.com/office/drawing/2014/main" val="10014"/>
                  </a:ext>
                </a:extLst>
              </a:tr>
            </a:tbl>
          </a:graphicData>
        </a:graphic>
      </p:graphicFrame>
      <p:pic>
        <p:nvPicPr>
          <p:cNvPr id="31780" name="图片 1" descr="_1030166"/>
          <p:cNvPicPr>
            <a:picLocks noChangeAspect="1"/>
          </p:cNvPicPr>
          <p:nvPr/>
        </p:nvPicPr>
        <p:blipFill>
          <a:blip r:embed="rId2">
            <a:lum contrast="6000"/>
          </a:blip>
          <a:stretch>
            <a:fillRect/>
          </a:stretch>
        </p:blipFill>
        <p:spPr>
          <a:xfrm>
            <a:off x="-34925" y="692150"/>
            <a:ext cx="4083050" cy="54419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5" name="TextBox 4"/>
          <p:cNvSpPr txBox="1"/>
          <p:nvPr/>
        </p:nvSpPr>
        <p:spPr>
          <a:xfrm>
            <a:off x="755650" y="1052830"/>
            <a:ext cx="4249738"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800" b="1" dirty="0">
                <a:solidFill>
                  <a:srgbClr val="0070C0"/>
                </a:solidFill>
                <a:latin typeface="Arial" panose="020B0604020202020204" pitchFamily="34" charset="0"/>
              </a:rPr>
              <a:t>Contents</a:t>
            </a:r>
          </a:p>
        </p:txBody>
      </p:sp>
      <p:sp>
        <p:nvSpPr>
          <p:cNvPr id="7" name="TextBox 4"/>
          <p:cNvSpPr txBox="1"/>
          <p:nvPr/>
        </p:nvSpPr>
        <p:spPr>
          <a:xfrm>
            <a:off x="683260" y="2204720"/>
            <a:ext cx="4249738"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rgbClr val="0070C0"/>
                </a:solidFill>
                <a:latin typeface="Arial" panose="020B0604020202020204" pitchFamily="34" charset="0"/>
                <a:ea typeface="微软雅黑" panose="020B0503020204020204" pitchFamily="34" charset="-122"/>
              </a:rPr>
              <a:t>1. Technical Specification</a:t>
            </a:r>
          </a:p>
        </p:txBody>
      </p:sp>
      <p:sp>
        <p:nvSpPr>
          <p:cNvPr id="8" name="TextBox 4"/>
          <p:cNvSpPr txBox="1"/>
          <p:nvPr/>
        </p:nvSpPr>
        <p:spPr>
          <a:xfrm>
            <a:off x="683260" y="2924810"/>
            <a:ext cx="4249738"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rgbClr val="0070C0"/>
                </a:solidFill>
                <a:latin typeface="Arial" panose="020B0604020202020204" pitchFamily="34" charset="0"/>
                <a:ea typeface="微软雅黑" panose="020B0503020204020204" pitchFamily="34" charset="-122"/>
              </a:rPr>
              <a:t>2. </a:t>
            </a:r>
            <a:r>
              <a:rPr lang="en-US" altLang="zh-CN" sz="2000" b="1" dirty="0">
                <a:solidFill>
                  <a:srgbClr val="0070C0"/>
                </a:solidFill>
                <a:latin typeface="Arial" panose="020B0604020202020204" pitchFamily="34" charset="0"/>
                <a:sym typeface="+mn-ea"/>
              </a:rPr>
              <a:t>Completion Status</a:t>
            </a:r>
            <a:endParaRPr lang="en-US" altLang="zh-CN" sz="2000" b="1" dirty="0">
              <a:solidFill>
                <a:srgbClr val="0070C0"/>
              </a:solidFill>
              <a:latin typeface="Arial" panose="020B0604020202020204" pitchFamily="34" charset="0"/>
              <a:ea typeface="微软雅黑" panose="020B0503020204020204" pitchFamily="34" charset="-122"/>
              <a:sym typeface="+mn-ea"/>
            </a:endParaRPr>
          </a:p>
        </p:txBody>
      </p:sp>
      <p:sp>
        <p:nvSpPr>
          <p:cNvPr id="9" name="TextBox 4"/>
          <p:cNvSpPr txBox="1"/>
          <p:nvPr/>
        </p:nvSpPr>
        <p:spPr>
          <a:xfrm>
            <a:off x="683260" y="3644900"/>
            <a:ext cx="4249738"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rgbClr val="0070C0"/>
                </a:solidFill>
                <a:latin typeface="Arial" panose="020B0604020202020204" pitchFamily="34" charset="0"/>
                <a:ea typeface="微软雅黑" panose="020B0503020204020204" pitchFamily="34" charset="-122"/>
              </a:rPr>
              <a:t>3. </a:t>
            </a:r>
            <a:r>
              <a:rPr lang="en-US" altLang="zh-CN" sz="2000" b="1" dirty="0">
                <a:solidFill>
                  <a:srgbClr val="0070C0"/>
                </a:solidFill>
                <a:latin typeface="Arial" panose="020B0604020202020204" pitchFamily="34" charset="0"/>
                <a:ea typeface="微软雅黑" panose="020B0503020204020204" pitchFamily="34" charset="-122"/>
                <a:sym typeface="+mn-ea"/>
              </a:rPr>
              <a:t>Pro</a:t>
            </a:r>
            <a:r>
              <a:rPr lang="en-US" altLang="zh-CN" sz="2000" b="1" dirty="0">
                <a:solidFill>
                  <a:srgbClr val="0070C0"/>
                </a:solidFill>
                <a:latin typeface="Arial" panose="020B0604020202020204" pitchFamily="34" charset="0"/>
                <a:sym typeface="+mn-ea"/>
              </a:rPr>
              <a:t>perty Right Status</a:t>
            </a:r>
            <a:endParaRPr lang="en-US" altLang="zh-CN" sz="2000" b="1" dirty="0">
              <a:solidFill>
                <a:srgbClr val="0070C0"/>
              </a:solidFill>
              <a:latin typeface="Arial" panose="020B0604020202020204" pitchFamily="34" charset="0"/>
              <a:ea typeface="微软雅黑" panose="020B0503020204020204" pitchFamily="34" charset="-122"/>
              <a:sym typeface="+mn-ea"/>
            </a:endParaRPr>
          </a:p>
        </p:txBody>
      </p:sp>
      <p:sp>
        <p:nvSpPr>
          <p:cNvPr id="10" name="TextBox 4"/>
          <p:cNvSpPr txBox="1"/>
          <p:nvPr/>
        </p:nvSpPr>
        <p:spPr>
          <a:xfrm>
            <a:off x="683260" y="4364990"/>
            <a:ext cx="4249738"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rgbClr val="0070C0"/>
                </a:solidFill>
                <a:latin typeface="Arial" panose="020B0604020202020204" pitchFamily="34" charset="0"/>
                <a:ea typeface="微软雅黑" panose="020B0503020204020204" pitchFamily="34" charset="-122"/>
              </a:rPr>
              <a:t>4. </a:t>
            </a:r>
            <a:r>
              <a:rPr lang="en-US" altLang="zh-CN" sz="2000" b="1" dirty="0">
                <a:solidFill>
                  <a:srgbClr val="0070C0"/>
                </a:solidFill>
                <a:latin typeface="Arial" panose="020B0604020202020204" pitchFamily="34" charset="0"/>
                <a:sym typeface="+mn-ea"/>
              </a:rPr>
              <a:t>Maintenance Condition</a:t>
            </a:r>
            <a:endParaRPr lang="en-US" altLang="zh-CN" sz="2000" b="1" dirty="0">
              <a:solidFill>
                <a:srgbClr val="0070C0"/>
              </a:solidFill>
              <a:latin typeface="Arial" panose="020B0604020202020204" pitchFamily="34" charset="0"/>
              <a:ea typeface="微软雅黑" panose="020B0503020204020204" pitchFamily="34" charset="-122"/>
              <a:sym typeface="+mn-ea"/>
            </a:endParaRPr>
          </a:p>
        </p:txBody>
      </p:sp>
      <p:sp>
        <p:nvSpPr>
          <p:cNvPr id="11" name="TextBox 4"/>
          <p:cNvSpPr txBox="1"/>
          <p:nvPr/>
        </p:nvSpPr>
        <p:spPr>
          <a:xfrm>
            <a:off x="683260" y="5085080"/>
            <a:ext cx="4249738"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rgbClr val="0070C0"/>
                </a:solidFill>
                <a:latin typeface="Arial" panose="020B0604020202020204" pitchFamily="34" charset="0"/>
                <a:ea typeface="微软雅黑" panose="020B0503020204020204" pitchFamily="34" charset="-122"/>
              </a:rPr>
              <a:t>5. </a:t>
            </a:r>
            <a:r>
              <a:rPr lang="en-US" altLang="zh-CN" sz="2000" b="1" dirty="0">
                <a:solidFill>
                  <a:srgbClr val="0070C0"/>
                </a:solidFill>
                <a:latin typeface="Arial" panose="020B0604020202020204" pitchFamily="34" charset="0"/>
                <a:sym typeface="+mn-ea"/>
              </a:rPr>
              <a:t>Current Situation</a:t>
            </a:r>
            <a:endParaRPr lang="en-US" altLang="zh-CN" sz="2000" b="1" dirty="0">
              <a:solidFill>
                <a:srgbClr val="0070C0"/>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2771" name="TextBox 4"/>
          <p:cNvSpPr txBox="1"/>
          <p:nvPr/>
        </p:nvSpPr>
        <p:spPr>
          <a:xfrm>
            <a:off x="250825" y="260350"/>
            <a:ext cx="700595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1.14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Top Drive</a:t>
            </a:r>
            <a:endParaRPr lang="en-US" altLang="zh-CN" sz="2000" dirty="0">
              <a:solidFill>
                <a:schemeClr val="bg1"/>
              </a:solidFill>
              <a:latin typeface="Arial" panose="020B0604020202020204" pitchFamily="34" charset="0"/>
            </a:endParaRPr>
          </a:p>
        </p:txBody>
      </p:sp>
      <p:graphicFrame>
        <p:nvGraphicFramePr>
          <p:cNvPr id="19468" name="Group 12"/>
          <p:cNvGraphicFramePr>
            <a:graphicFrameLocks noGrp="1"/>
          </p:cNvGraphicFramePr>
          <p:nvPr/>
        </p:nvGraphicFramePr>
        <p:xfrm>
          <a:off x="1476375" y="981075"/>
          <a:ext cx="3540125" cy="582613"/>
        </p:xfrm>
        <a:graphic>
          <a:graphicData uri="http://schemas.openxmlformats.org/drawingml/2006/table">
            <a:tbl>
              <a:tblPr>
                <a:tableStyleId>{2D5ABB26-0587-4C30-8999-92F81FD0307C}</a:tableStyleId>
              </a:tblPr>
              <a:tblGrid>
                <a:gridCol w="1318497">
                  <a:extLst>
                    <a:ext uri="{9D8B030D-6E8A-4147-A177-3AD203B41FA5}">
                      <a16:colId xmlns:a16="http://schemas.microsoft.com/office/drawing/2014/main" val="20000"/>
                    </a:ext>
                  </a:extLst>
                </a:gridCol>
                <a:gridCol w="2221628">
                  <a:extLst>
                    <a:ext uri="{9D8B030D-6E8A-4147-A177-3AD203B41FA5}">
                      <a16:colId xmlns:a16="http://schemas.microsoft.com/office/drawing/2014/main" val="20001"/>
                    </a:ext>
                  </a:extLst>
                </a:gridCol>
              </a:tblGrid>
              <a:tr h="292262">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Vender:</a:t>
                      </a:r>
                    </a:p>
                  </a:txBody>
                  <a:tcPr marL="38107" marR="38107" marT="38204" marB="3820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National Oil Varco</a:t>
                      </a:r>
                    </a:p>
                  </a:txBody>
                  <a:tcPr marL="38107" marR="38107" marT="38204" marB="38204" anchor="ctr" horzOverflow="overflow"/>
                </a:tc>
                <a:extLst>
                  <a:ext uri="{0D108BD9-81ED-4DB2-BD59-A6C34878D82A}">
                    <a16:rowId xmlns:a16="http://schemas.microsoft.com/office/drawing/2014/main" val="10000"/>
                  </a:ext>
                </a:extLst>
              </a:tr>
              <a:tr h="290351">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Type:</a:t>
                      </a:r>
                    </a:p>
                  </a:txBody>
                  <a:tcPr marL="38107" marR="38107" marT="38204" marB="3820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TDS-8SA</a:t>
                      </a:r>
                    </a:p>
                  </a:txBody>
                  <a:tcPr marL="38107" marR="38107" marT="38204" marB="38204" anchor="ctr" horzOverflow="overflow"/>
                </a:tc>
                <a:extLst>
                  <a:ext uri="{0D108BD9-81ED-4DB2-BD59-A6C34878D82A}">
                    <a16:rowId xmlns:a16="http://schemas.microsoft.com/office/drawing/2014/main" val="10001"/>
                  </a:ext>
                </a:extLst>
              </a:tr>
            </a:tbl>
          </a:graphicData>
        </a:graphic>
      </p:graphicFrame>
      <p:pic>
        <p:nvPicPr>
          <p:cNvPr id="32778" name="Picture 13" descr="417008844"/>
          <p:cNvPicPr>
            <a:picLocks noChangeAspect="1"/>
          </p:cNvPicPr>
          <p:nvPr/>
        </p:nvPicPr>
        <p:blipFill>
          <a:blip r:embed="rId2">
            <a:lum contrast="12000"/>
          </a:blip>
          <a:stretch>
            <a:fillRect/>
          </a:stretch>
        </p:blipFill>
        <p:spPr>
          <a:xfrm>
            <a:off x="828040" y="1628775"/>
            <a:ext cx="3822700" cy="4937125"/>
          </a:xfrm>
          <a:prstGeom prst="rect">
            <a:avLst/>
          </a:prstGeom>
          <a:noFill/>
          <a:ln w="9525" cap="flat" cmpd="sng">
            <a:solidFill>
              <a:schemeClr val="bg1"/>
            </a:solidFill>
            <a:prstDash val="solid"/>
            <a:miter/>
            <a:headEnd type="none" w="med" len="med"/>
            <a:tailEnd type="none" w="med" len="med"/>
          </a:ln>
        </p:spPr>
      </p:pic>
      <p:pic>
        <p:nvPicPr>
          <p:cNvPr id="32779" name="图片 7" descr="IMG_3255.JPG"/>
          <p:cNvPicPr>
            <a:picLocks noChangeAspect="1"/>
          </p:cNvPicPr>
          <p:nvPr/>
        </p:nvPicPr>
        <p:blipFill>
          <a:blip r:embed="rId3"/>
          <a:stretch>
            <a:fillRect/>
          </a:stretch>
        </p:blipFill>
        <p:spPr>
          <a:xfrm>
            <a:off x="4650423" y="1628775"/>
            <a:ext cx="3890962" cy="4972050"/>
          </a:xfrm>
          <a:prstGeom prst="rect">
            <a:avLst/>
          </a:prstGeom>
          <a:noFill/>
          <a:ln w="9525" cap="flat" cmpd="sng">
            <a:solidFill>
              <a:schemeClr val="bg1"/>
            </a:solidFill>
            <a:prstDash val="solid"/>
            <a:miter/>
            <a:headEnd type="none" w="med" len="med"/>
            <a:tailEnd type="none" w="med" len="me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3795" name="TextBox 4"/>
          <p:cNvSpPr txBox="1"/>
          <p:nvPr/>
        </p:nvSpPr>
        <p:spPr>
          <a:xfrm>
            <a:off x="250825" y="260350"/>
            <a:ext cx="611378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1.15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Drawworks</a:t>
            </a:r>
            <a:endParaRPr lang="en-US" altLang="zh-CN" sz="2000" dirty="0">
              <a:solidFill>
                <a:schemeClr val="bg1"/>
              </a:solidFill>
              <a:latin typeface="Arial" panose="020B0604020202020204" pitchFamily="34" charset="0"/>
            </a:endParaRPr>
          </a:p>
        </p:txBody>
      </p:sp>
      <p:graphicFrame>
        <p:nvGraphicFramePr>
          <p:cNvPr id="7" name="表格 6"/>
          <p:cNvGraphicFramePr>
            <a:graphicFrameLocks noGrp="1"/>
          </p:cNvGraphicFramePr>
          <p:nvPr/>
        </p:nvGraphicFramePr>
        <p:xfrm>
          <a:off x="714375" y="1054100"/>
          <a:ext cx="3111500" cy="860425"/>
        </p:xfrm>
        <a:graphic>
          <a:graphicData uri="http://schemas.openxmlformats.org/drawingml/2006/table">
            <a:tbl>
              <a:tblPr>
                <a:tableStyleId>{2D5ABB26-0587-4C30-8999-92F81FD0307C}</a:tableStyleId>
              </a:tblPr>
              <a:tblGrid>
                <a:gridCol w="1153160">
                  <a:extLst>
                    <a:ext uri="{9D8B030D-6E8A-4147-A177-3AD203B41FA5}">
                      <a16:colId xmlns:a16="http://schemas.microsoft.com/office/drawing/2014/main" val="20000"/>
                    </a:ext>
                  </a:extLst>
                </a:gridCol>
                <a:gridCol w="1958340">
                  <a:extLst>
                    <a:ext uri="{9D8B030D-6E8A-4147-A177-3AD203B41FA5}">
                      <a16:colId xmlns:a16="http://schemas.microsoft.com/office/drawing/2014/main" val="20001"/>
                    </a:ext>
                  </a:extLst>
                </a:gridCol>
              </a:tblGrid>
              <a:tr h="444807">
                <a:tc>
                  <a:txBody>
                    <a:bodyPr/>
                    <a:lstStyle/>
                    <a:p>
                      <a:pPr marL="0" marR="0" algn="l" fontAlgn="base">
                        <a:spcBef>
                          <a:spcPts val="0"/>
                        </a:spcBef>
                        <a:spcAft>
                          <a:spcPts val="0"/>
                        </a:spcAft>
                      </a:pPr>
                      <a:r>
                        <a:rPr lang="en-US" sz="1400" kern="0" dirty="0">
                          <a:solidFill>
                            <a:schemeClr val="tx1"/>
                          </a:solidFill>
                        </a:rPr>
                        <a:t>Vender:</a:t>
                      </a:r>
                    </a:p>
                  </a:txBody>
                  <a:tcPr marL="38100" marR="38100" marT="38072" marB="38072" anchor="ctr"/>
                </a:tc>
                <a:tc>
                  <a:txBody>
                    <a:bodyPr/>
                    <a:lstStyle/>
                    <a:p>
                      <a:pPr marL="0" marR="0" algn="l" fontAlgn="base">
                        <a:spcBef>
                          <a:spcPts val="0"/>
                        </a:spcBef>
                        <a:spcAft>
                          <a:spcPts val="0"/>
                        </a:spcAft>
                      </a:pPr>
                      <a:r>
                        <a:rPr lang="en-US" sz="1400" kern="0" dirty="0">
                          <a:solidFill>
                            <a:schemeClr val="tx1"/>
                          </a:solidFill>
                        </a:rPr>
                        <a:t>Cameron, USA</a:t>
                      </a:r>
                    </a:p>
                  </a:txBody>
                  <a:tcPr marL="38100" marR="38100" marT="38072" marB="38072" anchor="ctr"/>
                </a:tc>
                <a:extLst>
                  <a:ext uri="{0D108BD9-81ED-4DB2-BD59-A6C34878D82A}">
                    <a16:rowId xmlns:a16="http://schemas.microsoft.com/office/drawing/2014/main" val="10000"/>
                  </a:ext>
                </a:extLst>
              </a:tr>
              <a:tr h="415618">
                <a:tc>
                  <a:txBody>
                    <a:bodyPr/>
                    <a:lstStyle/>
                    <a:p>
                      <a:pPr marL="0" marR="0" algn="l" fontAlgn="base">
                        <a:spcBef>
                          <a:spcPts val="0"/>
                        </a:spcBef>
                        <a:spcAft>
                          <a:spcPts val="0"/>
                        </a:spcAft>
                      </a:pPr>
                      <a:r>
                        <a:rPr lang="en-US" sz="1400" kern="0" dirty="0">
                          <a:solidFill>
                            <a:schemeClr val="tx1"/>
                          </a:solidFill>
                        </a:rPr>
                        <a:t>Type:</a:t>
                      </a:r>
                    </a:p>
                  </a:txBody>
                  <a:tcPr marL="38100" marR="38100" marT="38072" marB="38072" anchor="ctr"/>
                </a:tc>
                <a:tc>
                  <a:txBody>
                    <a:bodyPr/>
                    <a:lstStyle/>
                    <a:p>
                      <a:pPr marL="0" marR="0" algn="l" fontAlgn="base">
                        <a:spcBef>
                          <a:spcPts val="0"/>
                        </a:spcBef>
                        <a:spcAft>
                          <a:spcPts val="0"/>
                        </a:spcAft>
                      </a:pPr>
                      <a:r>
                        <a:rPr lang="en-US" sz="1400" kern="0" dirty="0">
                          <a:solidFill>
                            <a:schemeClr val="tx1"/>
                          </a:solidFill>
                        </a:rPr>
                        <a:t>LDW1000K</a:t>
                      </a:r>
                    </a:p>
                  </a:txBody>
                  <a:tcPr marL="38100" marR="38100" marT="38072" marB="38072" anchor="ctr"/>
                </a:tc>
                <a:extLst>
                  <a:ext uri="{0D108BD9-81ED-4DB2-BD59-A6C34878D82A}">
                    <a16:rowId xmlns:a16="http://schemas.microsoft.com/office/drawing/2014/main" val="10001"/>
                  </a:ext>
                </a:extLst>
              </a:tr>
            </a:tbl>
          </a:graphicData>
        </a:graphic>
      </p:graphicFrame>
      <p:pic>
        <p:nvPicPr>
          <p:cNvPr id="33802" name="图片 5" descr="IMG_3253.JPG"/>
          <p:cNvPicPr>
            <a:picLocks noChangeAspect="1"/>
          </p:cNvPicPr>
          <p:nvPr/>
        </p:nvPicPr>
        <p:blipFill>
          <a:blip r:embed="rId2"/>
          <a:stretch>
            <a:fillRect/>
          </a:stretch>
        </p:blipFill>
        <p:spPr>
          <a:xfrm>
            <a:off x="0" y="2276475"/>
            <a:ext cx="4594225" cy="3479800"/>
          </a:xfrm>
          <a:prstGeom prst="rect">
            <a:avLst/>
          </a:prstGeom>
          <a:noFill/>
          <a:ln w="9525" cap="flat" cmpd="sng">
            <a:solidFill>
              <a:schemeClr val="bg1"/>
            </a:solidFill>
            <a:prstDash val="solid"/>
            <a:miter/>
            <a:headEnd type="none" w="med" len="med"/>
            <a:tailEnd type="none" w="med" len="med"/>
          </a:ln>
        </p:spPr>
      </p:pic>
      <p:pic>
        <p:nvPicPr>
          <p:cNvPr id="33803" name="图片 7" descr="IMG_3254.JPG"/>
          <p:cNvPicPr>
            <a:picLocks noChangeAspect="1"/>
          </p:cNvPicPr>
          <p:nvPr/>
        </p:nvPicPr>
        <p:blipFill>
          <a:blip r:embed="rId3"/>
          <a:stretch>
            <a:fillRect/>
          </a:stretch>
        </p:blipFill>
        <p:spPr>
          <a:xfrm>
            <a:off x="4564063" y="2279650"/>
            <a:ext cx="4565650" cy="3478213"/>
          </a:xfrm>
          <a:prstGeom prst="rect">
            <a:avLst/>
          </a:prstGeom>
          <a:noFill/>
          <a:ln w="9525" cap="flat" cmpd="sng">
            <a:solidFill>
              <a:schemeClr val="bg1"/>
            </a:solidFill>
            <a:prstDash val="solid"/>
            <a:miter/>
            <a:headEnd type="none" w="med" len="med"/>
            <a:tailEnd type="none" w="med" len="me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4819" name="TextBox 4"/>
          <p:cNvSpPr txBox="1"/>
          <p:nvPr/>
        </p:nvSpPr>
        <p:spPr>
          <a:xfrm>
            <a:off x="214630" y="214630"/>
            <a:ext cx="594169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1.16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Roughneck</a:t>
            </a:r>
          </a:p>
        </p:txBody>
      </p:sp>
      <p:graphicFrame>
        <p:nvGraphicFramePr>
          <p:cNvPr id="21518" name="Group 14"/>
          <p:cNvGraphicFramePr>
            <a:graphicFrameLocks noGrp="1"/>
          </p:cNvGraphicFramePr>
          <p:nvPr/>
        </p:nvGraphicFramePr>
        <p:xfrm>
          <a:off x="1690688" y="1052513"/>
          <a:ext cx="4022725" cy="582612"/>
        </p:xfrm>
        <a:graphic>
          <a:graphicData uri="http://schemas.openxmlformats.org/drawingml/2006/table">
            <a:tbl>
              <a:tblPr>
                <a:tableStyleId>{2D5ABB26-0587-4C30-8999-92F81FD0307C}</a:tableStyleId>
              </a:tblPr>
              <a:tblGrid>
                <a:gridCol w="1801779">
                  <a:extLst>
                    <a:ext uri="{9D8B030D-6E8A-4147-A177-3AD203B41FA5}">
                      <a16:colId xmlns:a16="http://schemas.microsoft.com/office/drawing/2014/main" val="20000"/>
                    </a:ext>
                  </a:extLst>
                </a:gridCol>
                <a:gridCol w="2220946">
                  <a:extLst>
                    <a:ext uri="{9D8B030D-6E8A-4147-A177-3AD203B41FA5}">
                      <a16:colId xmlns:a16="http://schemas.microsoft.com/office/drawing/2014/main" val="20001"/>
                    </a:ext>
                  </a:extLst>
                </a:gridCol>
              </a:tblGrid>
              <a:tr h="292261">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Vender:</a:t>
                      </a:r>
                    </a:p>
                  </a:txBody>
                  <a:tcPr marL="38106" marR="38106" marT="38204" marB="3820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a:ln>
                            <a:noFill/>
                          </a:ln>
                          <a:solidFill>
                            <a:schemeClr val="tx1"/>
                          </a:solidFill>
                          <a:effectLst/>
                        </a:rPr>
                        <a:t>Forum, USA</a:t>
                      </a:r>
                    </a:p>
                  </a:txBody>
                  <a:tcPr marL="38106" marR="38106" marT="38204" marB="38204" anchor="ctr" horzOverflow="overflow"/>
                </a:tc>
                <a:extLst>
                  <a:ext uri="{0D108BD9-81ED-4DB2-BD59-A6C34878D82A}">
                    <a16:rowId xmlns:a16="http://schemas.microsoft.com/office/drawing/2014/main" val="10000"/>
                  </a:ext>
                </a:extLst>
              </a:tr>
              <a:tr h="290351">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Type:</a:t>
                      </a:r>
                    </a:p>
                  </a:txBody>
                  <a:tcPr marL="38106" marR="38106" marT="38204" marB="38204" anchor="ctr" horzOverflow="overflow"/>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400" u="none" strike="noStrike" cap="none" normalizeH="0" baseline="0" dirty="0">
                          <a:ln>
                            <a:noFill/>
                          </a:ln>
                          <a:solidFill>
                            <a:schemeClr val="tx1"/>
                          </a:solidFill>
                          <a:effectLst/>
                        </a:rPr>
                        <a:t>WR-120&amp;WR-80</a:t>
                      </a:r>
                    </a:p>
                  </a:txBody>
                  <a:tcPr marL="38106" marR="38106" marT="38204" marB="38204" anchor="ctr" horzOverflow="overflow"/>
                </a:tc>
                <a:extLst>
                  <a:ext uri="{0D108BD9-81ED-4DB2-BD59-A6C34878D82A}">
                    <a16:rowId xmlns:a16="http://schemas.microsoft.com/office/drawing/2014/main" val="10001"/>
                  </a:ext>
                </a:extLst>
              </a:tr>
            </a:tbl>
          </a:graphicData>
        </a:graphic>
      </p:graphicFrame>
      <p:pic>
        <p:nvPicPr>
          <p:cNvPr id="34826" name="Picture 12" descr="1196263443"/>
          <p:cNvPicPr>
            <a:picLocks noChangeAspect="1"/>
          </p:cNvPicPr>
          <p:nvPr/>
        </p:nvPicPr>
        <p:blipFill>
          <a:blip r:embed="rId2">
            <a:lum bright="6000" contrast="36000"/>
          </a:blip>
          <a:stretch>
            <a:fillRect/>
          </a:stretch>
        </p:blipFill>
        <p:spPr>
          <a:xfrm>
            <a:off x="5843588" y="2459038"/>
            <a:ext cx="3297237" cy="4437062"/>
          </a:xfrm>
          <a:prstGeom prst="rect">
            <a:avLst/>
          </a:prstGeom>
          <a:noFill/>
          <a:ln w="9525" cap="flat" cmpd="sng">
            <a:solidFill>
              <a:schemeClr val="bg1"/>
            </a:solidFill>
            <a:prstDash val="solid"/>
            <a:miter/>
            <a:headEnd type="none" w="med" len="med"/>
            <a:tailEnd type="none" w="med" len="med"/>
          </a:ln>
        </p:spPr>
      </p:pic>
      <p:pic>
        <p:nvPicPr>
          <p:cNvPr id="34827" name="图片 1" descr="照片 099"/>
          <p:cNvPicPr>
            <a:picLocks noChangeAspect="1"/>
          </p:cNvPicPr>
          <p:nvPr/>
        </p:nvPicPr>
        <p:blipFill>
          <a:blip r:embed="rId3">
            <a:lum contrast="12000"/>
          </a:blip>
          <a:stretch>
            <a:fillRect/>
          </a:stretch>
        </p:blipFill>
        <p:spPr>
          <a:xfrm>
            <a:off x="0" y="2463800"/>
            <a:ext cx="5843588" cy="4432300"/>
          </a:xfrm>
          <a:prstGeom prst="rect">
            <a:avLst/>
          </a:prstGeom>
          <a:noFill/>
          <a:ln w="9525" cap="flat" cmpd="sng">
            <a:solidFill>
              <a:schemeClr val="bg1"/>
            </a:solidFill>
            <a:prstDash val="solid"/>
            <a:miter/>
            <a:headEnd type="none" w="med" len="med"/>
            <a:tailEnd type="none" w="med" len="me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 descr="985175949"/>
          <p:cNvPicPr>
            <a:picLocks noChangeAspect="1"/>
          </p:cNvPicPr>
          <p:nvPr/>
        </p:nvPicPr>
        <p:blipFill>
          <a:blip r:embed="rId2">
            <a:lum contrast="12000"/>
          </a:blip>
          <a:stretch>
            <a:fillRect/>
          </a:stretch>
        </p:blipFill>
        <p:spPr>
          <a:xfrm>
            <a:off x="1588" y="692150"/>
            <a:ext cx="4656137" cy="3519488"/>
          </a:xfrm>
          <a:prstGeom prst="rect">
            <a:avLst/>
          </a:prstGeom>
          <a:noFill/>
          <a:ln w="9525" cap="flat" cmpd="sng">
            <a:solidFill>
              <a:schemeClr val="bg1"/>
            </a:solidFill>
            <a:prstDash val="solid"/>
            <a:miter/>
            <a:headEnd type="none" w="med" len="med"/>
            <a:tailEnd type="none" w="med" len="med"/>
          </a:ln>
        </p:spPr>
      </p:pic>
      <p:pic>
        <p:nvPicPr>
          <p:cNvPr id="35843" name="Picture 12" descr="57479375"/>
          <p:cNvPicPr>
            <a:picLocks noChangeAspect="1"/>
          </p:cNvPicPr>
          <p:nvPr/>
        </p:nvPicPr>
        <p:blipFill>
          <a:blip r:embed="rId3">
            <a:lum contrast="12000"/>
          </a:blip>
          <a:stretch>
            <a:fillRect/>
          </a:stretch>
        </p:blipFill>
        <p:spPr>
          <a:xfrm>
            <a:off x="4573588" y="693738"/>
            <a:ext cx="4600575" cy="3521075"/>
          </a:xfrm>
          <a:prstGeom prst="rect">
            <a:avLst/>
          </a:prstGeom>
          <a:noFill/>
          <a:ln w="9525" cap="flat" cmpd="sng">
            <a:solidFill>
              <a:schemeClr val="bg1"/>
            </a:solidFill>
            <a:prstDash val="solid"/>
            <a:miter/>
            <a:headEnd type="none" w="med" len="med"/>
            <a:tailEnd type="none" w="med" len="med"/>
          </a:ln>
        </p:spPr>
      </p:pic>
      <p:sp>
        <p:nvSpPr>
          <p:cNvPr id="35844"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5845" name="TextBox 4"/>
          <p:cNvSpPr txBox="1"/>
          <p:nvPr/>
        </p:nvSpPr>
        <p:spPr>
          <a:xfrm>
            <a:off x="250825" y="260350"/>
            <a:ext cx="640143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1.17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Driller’s Cabin</a:t>
            </a:r>
            <a:endParaRPr lang="en-US" altLang="zh-CN" sz="2000" dirty="0">
              <a:solidFill>
                <a:schemeClr val="bg1"/>
              </a:solidFill>
              <a:latin typeface="Arial" panose="020B0604020202020204" pitchFamily="34" charset="0"/>
            </a:endParaRPr>
          </a:p>
        </p:txBody>
      </p:sp>
      <p:graphicFrame>
        <p:nvGraphicFramePr>
          <p:cNvPr id="22542" name="Group 14"/>
          <p:cNvGraphicFramePr>
            <a:graphicFrameLocks noGrp="1"/>
          </p:cNvGraphicFramePr>
          <p:nvPr>
            <p:extLst>
              <p:ext uri="{D42A27DB-BD31-4B8C-83A1-F6EECF244321}">
                <p14:modId xmlns:p14="http://schemas.microsoft.com/office/powerpoint/2010/main" val="1530597245"/>
              </p:ext>
            </p:extLst>
          </p:nvPr>
        </p:nvGraphicFramePr>
        <p:xfrm>
          <a:off x="827088" y="4581525"/>
          <a:ext cx="3843337" cy="292100"/>
        </p:xfrm>
        <a:graphic>
          <a:graphicData uri="http://schemas.openxmlformats.org/drawingml/2006/table">
            <a:tbl>
              <a:tblPr>
                <a:tableStyleId>{2D5ABB26-0587-4C30-8999-92F81FD0307C}</a:tableStyleId>
              </a:tblPr>
              <a:tblGrid>
                <a:gridCol w="1153255">
                  <a:extLst>
                    <a:ext uri="{9D8B030D-6E8A-4147-A177-3AD203B41FA5}">
                      <a16:colId xmlns:a16="http://schemas.microsoft.com/office/drawing/2014/main" val="20000"/>
                    </a:ext>
                  </a:extLst>
                </a:gridCol>
                <a:gridCol w="2690082">
                  <a:extLst>
                    <a:ext uri="{9D8B030D-6E8A-4147-A177-3AD203B41FA5}">
                      <a16:colId xmlns:a16="http://schemas.microsoft.com/office/drawing/2014/main" val="20001"/>
                    </a:ext>
                  </a:extLst>
                </a:gridCol>
              </a:tblGrid>
              <a:tr h="292100">
                <a:tc>
                  <a:txBody>
                    <a:bodyPr/>
                    <a:lstStyle/>
                    <a:p>
                      <a:pPr marL="0" marR="0" lvl="0" indent="0" algn="l" defTabSz="914400" rtl="0" eaLnBrk="1" fontAlgn="ctr" latinLnBrk="0" hangingPunct="1">
                        <a:spcBef>
                          <a:spcPct val="0"/>
                        </a:spcBef>
                        <a:spcAft>
                          <a:spcPct val="0"/>
                        </a:spcAft>
                        <a:buClrTx/>
                        <a:buSzTx/>
                        <a:buFontTx/>
                        <a:buNone/>
                      </a:pPr>
                      <a:r>
                        <a:rPr kumimoji="0" lang="en-US" altLang="zh-CN" sz="1400" u="none" strike="noStrike" cap="none" normalizeH="0" baseline="0" dirty="0">
                          <a:ln>
                            <a:noFill/>
                          </a:ln>
                          <a:effectLst/>
                        </a:rPr>
                        <a:t>Vender:</a:t>
                      </a:r>
                    </a:p>
                  </a:txBody>
                  <a:tcPr marL="38103" marR="38103" marT="38183" marB="38183" anchor="ctr" horzOverflow="overflow"/>
                </a:tc>
                <a:tc>
                  <a:txBody>
                    <a:bodyPr/>
                    <a:lstStyle/>
                    <a:p>
                      <a:pPr marL="0" marR="0" lvl="0" indent="0" algn="l" defTabSz="914400" rtl="0" eaLnBrk="1" fontAlgn="ctr" latinLnBrk="0" hangingPunct="1">
                        <a:spcBef>
                          <a:spcPct val="0"/>
                        </a:spcBef>
                        <a:spcAft>
                          <a:spcPct val="0"/>
                        </a:spcAft>
                        <a:buClrTx/>
                        <a:buSzTx/>
                        <a:buFontTx/>
                        <a:buNone/>
                      </a:pPr>
                      <a:endParaRPr kumimoji="0" lang="en-US" altLang="zh-CN" sz="1400" u="none" strike="noStrike" cap="none" normalizeH="0" baseline="0" dirty="0">
                        <a:ln>
                          <a:noFill/>
                        </a:ln>
                        <a:effectLst/>
                      </a:endParaRPr>
                    </a:p>
                  </a:txBody>
                  <a:tcPr marL="38103" marR="38103" marT="38183" marB="38183" anchor="ctr" horzOverflow="overflow"/>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6867" name="TextBox 4"/>
          <p:cNvSpPr txBox="1"/>
          <p:nvPr/>
        </p:nvSpPr>
        <p:spPr>
          <a:xfrm>
            <a:off x="250825" y="260350"/>
            <a:ext cx="725551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1.18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Shale Shaker &amp; Mud Cleaner</a:t>
            </a:r>
          </a:p>
        </p:txBody>
      </p:sp>
      <p:graphicFrame>
        <p:nvGraphicFramePr>
          <p:cNvPr id="7" name="表格 6"/>
          <p:cNvGraphicFramePr>
            <a:graphicFrameLocks noGrp="1"/>
          </p:cNvGraphicFramePr>
          <p:nvPr/>
        </p:nvGraphicFramePr>
        <p:xfrm>
          <a:off x="714375" y="1071563"/>
          <a:ext cx="3567113" cy="1160462"/>
        </p:xfrm>
        <a:graphic>
          <a:graphicData uri="http://schemas.openxmlformats.org/drawingml/2006/table">
            <a:tbl>
              <a:tblPr>
                <a:tableStyleId>{2D5ABB26-0587-4C30-8999-92F81FD0307C}</a:tableStyleId>
              </a:tblPr>
              <a:tblGrid>
                <a:gridCol w="1221849">
                  <a:extLst>
                    <a:ext uri="{9D8B030D-6E8A-4147-A177-3AD203B41FA5}">
                      <a16:colId xmlns:a16="http://schemas.microsoft.com/office/drawing/2014/main" val="20000"/>
                    </a:ext>
                  </a:extLst>
                </a:gridCol>
                <a:gridCol w="2345264">
                  <a:extLst>
                    <a:ext uri="{9D8B030D-6E8A-4147-A177-3AD203B41FA5}">
                      <a16:colId xmlns:a16="http://schemas.microsoft.com/office/drawing/2014/main" val="20001"/>
                    </a:ext>
                  </a:extLst>
                </a:gridCol>
              </a:tblGrid>
              <a:tr h="580311">
                <a:tc>
                  <a:txBody>
                    <a:bodyPr/>
                    <a:lstStyle/>
                    <a:p>
                      <a:pPr marL="0" marR="0" algn="l" fontAlgn="base">
                        <a:spcBef>
                          <a:spcPts val="0"/>
                        </a:spcBef>
                        <a:spcAft>
                          <a:spcPts val="0"/>
                        </a:spcAft>
                      </a:pPr>
                      <a:r>
                        <a:rPr lang="en-US" sz="1400" kern="0" dirty="0">
                          <a:solidFill>
                            <a:schemeClr val="tx1"/>
                          </a:solidFill>
                        </a:rPr>
                        <a:t>Vender:</a:t>
                      </a:r>
                    </a:p>
                  </a:txBody>
                  <a:tcPr marL="38103" marR="38103" marT="38095" marB="38095" anchor="ctr"/>
                </a:tc>
                <a:tc>
                  <a:txBody>
                    <a:bodyPr/>
                    <a:lstStyle/>
                    <a:p>
                      <a:pPr marL="0" marR="0" algn="l" fontAlgn="base">
                        <a:spcBef>
                          <a:spcPts val="0"/>
                        </a:spcBef>
                        <a:spcAft>
                          <a:spcPts val="0"/>
                        </a:spcAft>
                      </a:pPr>
                      <a:r>
                        <a:rPr lang="en-US" sz="1400" kern="0" dirty="0">
                          <a:solidFill>
                            <a:schemeClr val="tx1"/>
                          </a:solidFill>
                        </a:rPr>
                        <a:t>MI-</a:t>
                      </a:r>
                      <a:r>
                        <a:rPr lang="en-US" sz="1400" kern="0" dirty="0" err="1">
                          <a:solidFill>
                            <a:schemeClr val="tx1"/>
                          </a:solidFill>
                        </a:rPr>
                        <a:t>Swaco</a:t>
                      </a:r>
                      <a:r>
                        <a:rPr lang="en-US" sz="1400" kern="0" dirty="0">
                          <a:solidFill>
                            <a:schemeClr val="tx1"/>
                          </a:solidFill>
                        </a:rPr>
                        <a:t>, USA</a:t>
                      </a:r>
                    </a:p>
                  </a:txBody>
                  <a:tcPr marL="38103" marR="38103" marT="38095" marB="38095" anchor="ctr"/>
                </a:tc>
                <a:extLst>
                  <a:ext uri="{0D108BD9-81ED-4DB2-BD59-A6C34878D82A}">
                    <a16:rowId xmlns:a16="http://schemas.microsoft.com/office/drawing/2014/main" val="10000"/>
                  </a:ext>
                </a:extLst>
              </a:tr>
              <a:tr h="580151">
                <a:tc>
                  <a:txBody>
                    <a:bodyPr/>
                    <a:lstStyle/>
                    <a:p>
                      <a:pPr marL="0" marR="0" algn="l" fontAlgn="base">
                        <a:spcBef>
                          <a:spcPts val="0"/>
                        </a:spcBef>
                        <a:spcAft>
                          <a:spcPts val="0"/>
                        </a:spcAft>
                      </a:pPr>
                      <a:r>
                        <a:rPr lang="en-US" sz="1400" kern="0" dirty="0">
                          <a:solidFill>
                            <a:schemeClr val="tx1"/>
                          </a:solidFill>
                        </a:rPr>
                        <a:t>Type:</a:t>
                      </a:r>
                    </a:p>
                  </a:txBody>
                  <a:tcPr marL="38103" marR="38103" marT="38095" marB="38095" anchor="ctr"/>
                </a:tc>
                <a:tc>
                  <a:txBody>
                    <a:bodyPr/>
                    <a:lstStyle/>
                    <a:p>
                      <a:pPr marL="0" marR="0" algn="l" fontAlgn="base">
                        <a:spcBef>
                          <a:spcPts val="0"/>
                        </a:spcBef>
                        <a:spcAft>
                          <a:spcPts val="0"/>
                        </a:spcAft>
                      </a:pPr>
                      <a:r>
                        <a:rPr lang="en-US" sz="1400" kern="0" dirty="0">
                          <a:solidFill>
                            <a:schemeClr val="tx1"/>
                          </a:solidFill>
                        </a:rPr>
                        <a:t>MD-3</a:t>
                      </a:r>
                    </a:p>
                  </a:txBody>
                  <a:tcPr marL="38103" marR="38103" marT="38095" marB="38095" anchor="ctr"/>
                </a:tc>
                <a:extLst>
                  <a:ext uri="{0D108BD9-81ED-4DB2-BD59-A6C34878D82A}">
                    <a16:rowId xmlns:a16="http://schemas.microsoft.com/office/drawing/2014/main" val="10001"/>
                  </a:ext>
                </a:extLst>
              </a:tr>
            </a:tbl>
          </a:graphicData>
        </a:graphic>
      </p:graphicFrame>
      <p:pic>
        <p:nvPicPr>
          <p:cNvPr id="36874" name="图片 5" descr="IMG_3251.JPG"/>
          <p:cNvPicPr>
            <a:picLocks noChangeAspect="1"/>
          </p:cNvPicPr>
          <p:nvPr/>
        </p:nvPicPr>
        <p:blipFill>
          <a:blip r:embed="rId2"/>
          <a:stretch>
            <a:fillRect/>
          </a:stretch>
        </p:blipFill>
        <p:spPr>
          <a:xfrm>
            <a:off x="755650" y="2420620"/>
            <a:ext cx="2825750" cy="3629025"/>
          </a:xfrm>
          <a:prstGeom prst="rect">
            <a:avLst/>
          </a:prstGeom>
          <a:noFill/>
          <a:ln w="9525" cap="flat" cmpd="sng">
            <a:solidFill>
              <a:schemeClr val="bg1"/>
            </a:solidFill>
            <a:prstDash val="solid"/>
            <a:miter/>
            <a:headEnd type="none" w="med" len="med"/>
            <a:tailEnd type="none" w="med" len="med"/>
          </a:ln>
        </p:spPr>
      </p:pic>
      <p:pic>
        <p:nvPicPr>
          <p:cNvPr id="36875" name="图片 7" descr="IMG_3252.JPG"/>
          <p:cNvPicPr>
            <a:picLocks noChangeAspect="1"/>
          </p:cNvPicPr>
          <p:nvPr/>
        </p:nvPicPr>
        <p:blipFill>
          <a:blip r:embed="rId3"/>
          <a:stretch>
            <a:fillRect/>
          </a:stretch>
        </p:blipFill>
        <p:spPr>
          <a:xfrm>
            <a:off x="3707765" y="2422525"/>
            <a:ext cx="4549775" cy="3629025"/>
          </a:xfrm>
          <a:prstGeom prst="rect">
            <a:avLst/>
          </a:prstGeom>
          <a:noFill/>
          <a:ln w="9525" cap="flat" cmpd="sng">
            <a:solidFill>
              <a:schemeClr val="bg1"/>
            </a:solidFill>
            <a:prstDash val="solid"/>
            <a:miter/>
            <a:headEnd type="none" w="med" len="med"/>
            <a:tailEnd type="none" w="med" len="me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7891" name="TextBox 4"/>
          <p:cNvSpPr txBox="1"/>
          <p:nvPr/>
        </p:nvSpPr>
        <p:spPr>
          <a:xfrm>
            <a:off x="250825" y="260350"/>
            <a:ext cx="735139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1.19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BOP Equipment</a:t>
            </a:r>
            <a:endParaRPr lang="en-US" altLang="zh-CN" sz="2000" dirty="0">
              <a:solidFill>
                <a:schemeClr val="bg1"/>
              </a:solidFill>
              <a:latin typeface="Arial" panose="020B0604020202020204" pitchFamily="34" charset="0"/>
            </a:endParaRPr>
          </a:p>
        </p:txBody>
      </p:sp>
      <p:graphicFrame>
        <p:nvGraphicFramePr>
          <p:cNvPr id="7" name="表格 6"/>
          <p:cNvGraphicFramePr>
            <a:graphicFrameLocks noGrp="1"/>
          </p:cNvGraphicFramePr>
          <p:nvPr/>
        </p:nvGraphicFramePr>
        <p:xfrm>
          <a:off x="714375" y="1052513"/>
          <a:ext cx="4891088" cy="1160462"/>
        </p:xfrm>
        <a:graphic>
          <a:graphicData uri="http://schemas.openxmlformats.org/drawingml/2006/table">
            <a:tbl>
              <a:tblPr>
                <a:tableStyleId>{2D5ABB26-0587-4C30-8999-92F81FD0307C}</a:tableStyleId>
              </a:tblPr>
              <a:tblGrid>
                <a:gridCol w="1374051">
                  <a:extLst>
                    <a:ext uri="{9D8B030D-6E8A-4147-A177-3AD203B41FA5}">
                      <a16:colId xmlns:a16="http://schemas.microsoft.com/office/drawing/2014/main" val="20000"/>
                    </a:ext>
                  </a:extLst>
                </a:gridCol>
                <a:gridCol w="3517037">
                  <a:extLst>
                    <a:ext uri="{9D8B030D-6E8A-4147-A177-3AD203B41FA5}">
                      <a16:colId xmlns:a16="http://schemas.microsoft.com/office/drawing/2014/main" val="20001"/>
                    </a:ext>
                  </a:extLst>
                </a:gridCol>
              </a:tblGrid>
              <a:tr h="580311">
                <a:tc>
                  <a:txBody>
                    <a:bodyPr/>
                    <a:lstStyle/>
                    <a:p>
                      <a:pPr marL="0" marR="0" algn="l" fontAlgn="base">
                        <a:spcBef>
                          <a:spcPts val="0"/>
                        </a:spcBef>
                        <a:spcAft>
                          <a:spcPts val="0"/>
                        </a:spcAft>
                      </a:pPr>
                      <a:r>
                        <a:rPr lang="en-US" sz="1400" kern="0" dirty="0">
                          <a:solidFill>
                            <a:schemeClr val="tx1"/>
                          </a:solidFill>
                        </a:rPr>
                        <a:t>Diverter </a:t>
                      </a:r>
                      <a:r>
                        <a:rPr lang="en-US" sz="1400" kern="0" dirty="0" err="1">
                          <a:solidFill>
                            <a:schemeClr val="tx1"/>
                          </a:solidFill>
                        </a:rPr>
                        <a:t>assy</a:t>
                      </a:r>
                      <a:r>
                        <a:rPr lang="en-US" sz="1400" kern="0" dirty="0">
                          <a:solidFill>
                            <a:schemeClr val="tx1"/>
                          </a:solidFill>
                        </a:rPr>
                        <a:t>:</a:t>
                      </a:r>
                    </a:p>
                  </a:txBody>
                  <a:tcPr marL="38098" marR="38098" marT="38095" marB="38095" anchor="ctr"/>
                </a:tc>
                <a:tc>
                  <a:txBody>
                    <a:bodyPr/>
                    <a:lstStyle/>
                    <a:p>
                      <a:pPr marL="0" marR="0" algn="l" fontAlgn="base">
                        <a:spcBef>
                          <a:spcPts val="0"/>
                        </a:spcBef>
                        <a:spcAft>
                          <a:spcPts val="0"/>
                        </a:spcAft>
                      </a:pPr>
                      <a:r>
                        <a:rPr lang="en-US" sz="1400" kern="0" dirty="0">
                          <a:solidFill>
                            <a:schemeClr val="tx1"/>
                          </a:solidFill>
                        </a:rPr>
                        <a:t>Axon Pressure Product/Type 52 BOP, USA</a:t>
                      </a:r>
                    </a:p>
                  </a:txBody>
                  <a:tcPr marL="38098" marR="38098" marT="38095" marB="38095" anchor="ctr"/>
                </a:tc>
                <a:extLst>
                  <a:ext uri="{0D108BD9-81ED-4DB2-BD59-A6C34878D82A}">
                    <a16:rowId xmlns:a16="http://schemas.microsoft.com/office/drawing/2014/main" val="10000"/>
                  </a:ext>
                </a:extLst>
              </a:tr>
              <a:tr h="580151">
                <a:tc>
                  <a:txBody>
                    <a:bodyPr/>
                    <a:lstStyle/>
                    <a:p>
                      <a:pPr marL="0" marR="0" algn="l" fontAlgn="base">
                        <a:spcBef>
                          <a:spcPts val="0"/>
                        </a:spcBef>
                        <a:spcAft>
                          <a:spcPts val="0"/>
                        </a:spcAft>
                      </a:pPr>
                      <a:r>
                        <a:rPr lang="en-US" sz="1400" kern="0" dirty="0">
                          <a:solidFill>
                            <a:schemeClr val="tx1"/>
                          </a:solidFill>
                        </a:rPr>
                        <a:t>BOP handling:</a:t>
                      </a:r>
                    </a:p>
                  </a:txBody>
                  <a:tcPr marL="38098" marR="38098" marT="38095" marB="38095" anchor="ctr"/>
                </a:tc>
                <a:tc>
                  <a:txBody>
                    <a:bodyPr/>
                    <a:lstStyle/>
                    <a:p>
                      <a:pPr marL="0" marR="0" algn="l" fontAlgn="base">
                        <a:spcBef>
                          <a:spcPts val="0"/>
                        </a:spcBef>
                        <a:spcAft>
                          <a:spcPts val="0"/>
                        </a:spcAft>
                      </a:pPr>
                      <a:r>
                        <a:rPr lang="en-US" sz="1400" kern="0" dirty="0">
                          <a:solidFill>
                            <a:schemeClr val="tx1"/>
                          </a:solidFill>
                        </a:rPr>
                        <a:t>Ingersoll Rand/BHS 80 (4 x 20t)</a:t>
                      </a:r>
                    </a:p>
                  </a:txBody>
                  <a:tcPr marL="38098" marR="38098" marT="38095" marB="38095" anchor="ctr"/>
                </a:tc>
                <a:extLst>
                  <a:ext uri="{0D108BD9-81ED-4DB2-BD59-A6C34878D82A}">
                    <a16:rowId xmlns:a16="http://schemas.microsoft.com/office/drawing/2014/main" val="10001"/>
                  </a:ext>
                </a:extLst>
              </a:tr>
            </a:tbl>
          </a:graphicData>
        </a:graphic>
      </p:graphicFrame>
      <p:pic>
        <p:nvPicPr>
          <p:cNvPr id="37898" name="图片 1" descr="564810832518725214"/>
          <p:cNvPicPr>
            <a:picLocks noChangeAspect="1"/>
          </p:cNvPicPr>
          <p:nvPr/>
        </p:nvPicPr>
        <p:blipFill>
          <a:blip r:embed="rId2">
            <a:lum contrast="6000"/>
          </a:blip>
          <a:stretch>
            <a:fillRect/>
          </a:stretch>
        </p:blipFill>
        <p:spPr>
          <a:xfrm>
            <a:off x="539433" y="2277110"/>
            <a:ext cx="3005137" cy="4010025"/>
          </a:xfrm>
          <a:prstGeom prst="rect">
            <a:avLst/>
          </a:prstGeom>
          <a:noFill/>
          <a:ln w="9525" cap="flat" cmpd="sng">
            <a:solidFill>
              <a:schemeClr val="bg1"/>
            </a:solidFill>
            <a:prstDash val="solid"/>
            <a:miter/>
            <a:headEnd type="none" w="med" len="med"/>
            <a:tailEnd type="none" w="med" len="med"/>
          </a:ln>
        </p:spPr>
      </p:pic>
      <p:pic>
        <p:nvPicPr>
          <p:cNvPr id="37899" name="图片 2" descr="212566133429219134"/>
          <p:cNvPicPr>
            <a:picLocks noChangeAspect="1"/>
          </p:cNvPicPr>
          <p:nvPr/>
        </p:nvPicPr>
        <p:blipFill>
          <a:blip r:embed="rId3">
            <a:lum bright="6000" contrast="30000"/>
          </a:blip>
          <a:stretch>
            <a:fillRect/>
          </a:stretch>
        </p:blipFill>
        <p:spPr>
          <a:xfrm>
            <a:off x="3573780" y="2277110"/>
            <a:ext cx="5356225" cy="4008438"/>
          </a:xfrm>
          <a:prstGeom prst="rect">
            <a:avLst/>
          </a:prstGeom>
          <a:noFill/>
          <a:ln w="9525" cap="flat" cmpd="sng">
            <a:solidFill>
              <a:schemeClr val="bg1"/>
            </a:solidFill>
            <a:prstDash val="solid"/>
            <a:miter/>
            <a:headEnd type="none" w="med" len="med"/>
            <a:tailEnd type="none" w="med" len="me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7" name="TextBox 4"/>
          <p:cNvSpPr txBox="1"/>
          <p:nvPr/>
        </p:nvSpPr>
        <p:spPr>
          <a:xfrm>
            <a:off x="1475740" y="3213100"/>
            <a:ext cx="58826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b="1" dirty="0">
                <a:solidFill>
                  <a:srgbClr val="0070C0"/>
                </a:solidFill>
                <a:latin typeface="Arial" panose="020B0604020202020204" pitchFamily="34" charset="0"/>
                <a:ea typeface="微软雅黑" panose="020B0503020204020204" pitchFamily="34" charset="-122"/>
              </a:rPr>
              <a:t>2. Completion Status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8915" name="TextBox 4"/>
          <p:cNvSpPr txBox="1"/>
          <p:nvPr/>
        </p:nvSpPr>
        <p:spPr>
          <a:xfrm>
            <a:off x="250825" y="260350"/>
            <a:ext cx="6265863"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2.1 Completion status</a:t>
            </a:r>
            <a:r>
              <a:rPr lang="en-US" altLang="zh-CN" sz="2000" b="1" dirty="0">
                <a:solidFill>
                  <a:schemeClr val="bg1"/>
                </a:solidFill>
                <a:latin typeface="Arial" panose="020B0604020202020204" pitchFamily="34" charset="0"/>
                <a:ea typeface="微软雅黑" panose="020B0503020204020204" pitchFamily="34" charset="-122"/>
                <a:sym typeface="+mn-ea"/>
              </a:rPr>
              <a:t> - Overview</a:t>
            </a:r>
            <a:endParaRPr lang="en-US" altLang="zh-CN" sz="2000" dirty="0">
              <a:solidFill>
                <a:schemeClr val="bg1"/>
              </a:solidFill>
              <a:latin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236171572"/>
              </p:ext>
            </p:extLst>
          </p:nvPr>
        </p:nvGraphicFramePr>
        <p:xfrm>
          <a:off x="827088" y="984250"/>
          <a:ext cx="6978650" cy="932297"/>
        </p:xfrm>
        <a:graphic>
          <a:graphicData uri="http://schemas.openxmlformats.org/drawingml/2006/table">
            <a:tbl>
              <a:tblPr>
                <a:tableStyleId>{2D5ABB26-0587-4C30-8999-92F81FD0307C}</a:tableStyleId>
              </a:tblPr>
              <a:tblGrid>
                <a:gridCol w="6978650">
                  <a:extLst>
                    <a:ext uri="{9D8B030D-6E8A-4147-A177-3AD203B41FA5}">
                      <a16:colId xmlns:a16="http://schemas.microsoft.com/office/drawing/2014/main" val="20000"/>
                    </a:ext>
                  </a:extLst>
                </a:gridCol>
              </a:tblGrid>
              <a:tr h="932297">
                <a:tc>
                  <a:txBody>
                    <a:bodyPr/>
                    <a:lstStyle/>
                    <a:p>
                      <a:pPr marL="0" marR="0" indent="0" algn="l" fontAlgn="base">
                        <a:spcBef>
                          <a:spcPts val="0"/>
                        </a:spcBef>
                        <a:spcAft>
                          <a:spcPts val="600"/>
                        </a:spcAft>
                        <a:buFont typeface="Wingdings" panose="05000000000000000000" charset="0"/>
                        <a:buNone/>
                      </a:pPr>
                      <a:endParaRPr lang="en-US" sz="1400" kern="0" baseline="0" dirty="0">
                        <a:solidFill>
                          <a:schemeClr val="tx1"/>
                        </a:solidFill>
                      </a:endParaRPr>
                    </a:p>
                  </a:txBody>
                  <a:tcPr marL="38100" marR="38100" marT="38096" marB="38096" anchor="ctr"/>
                </a:tc>
                <a:extLst>
                  <a:ext uri="{0D108BD9-81ED-4DB2-BD59-A6C34878D82A}">
                    <a16:rowId xmlns:a16="http://schemas.microsoft.com/office/drawing/2014/main" val="10000"/>
                  </a:ext>
                </a:extLst>
              </a:tr>
            </a:tbl>
          </a:graphicData>
        </a:graphic>
      </p:graphicFrame>
      <p:pic>
        <p:nvPicPr>
          <p:cNvPr id="2" name="图片 1" descr="HTB-01全貌图"/>
          <p:cNvPicPr>
            <a:picLocks noChangeAspect="1"/>
          </p:cNvPicPr>
          <p:nvPr/>
        </p:nvPicPr>
        <p:blipFill>
          <a:blip r:embed="rId2"/>
          <a:stretch>
            <a:fillRect/>
          </a:stretch>
        </p:blipFill>
        <p:spPr>
          <a:xfrm>
            <a:off x="1292860" y="2348865"/>
            <a:ext cx="6047740" cy="4013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39939" name="TextBox 4"/>
          <p:cNvSpPr txBox="1"/>
          <p:nvPr/>
        </p:nvSpPr>
        <p:spPr>
          <a:xfrm>
            <a:off x="250825" y="260350"/>
            <a:ext cx="861631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2.2 </a:t>
            </a:r>
            <a:r>
              <a:rPr lang="en-US" altLang="zh-CN" sz="2000" b="1" dirty="0">
                <a:solidFill>
                  <a:schemeClr val="bg1"/>
                </a:solidFill>
                <a:latin typeface="Arial" panose="020B0604020202020204" pitchFamily="34" charset="0"/>
                <a:sym typeface="+mn-ea"/>
              </a:rPr>
              <a:t>Completion status</a:t>
            </a:r>
            <a:r>
              <a:rPr lang="en-US" altLang="zh-CN" sz="2000" b="1" dirty="0">
                <a:solidFill>
                  <a:schemeClr val="bg1"/>
                </a:solidFill>
                <a:latin typeface="Arial" panose="020B0604020202020204" pitchFamily="34" charset="0"/>
                <a:ea typeface="微软雅黑" panose="020B0503020204020204" pitchFamily="34" charset="-122"/>
                <a:sym typeface="+mn-ea"/>
              </a:rPr>
              <a:t> - </a:t>
            </a:r>
            <a:r>
              <a:rPr lang="en-US" altLang="zh-CN" sz="2000" b="1" dirty="0">
                <a:solidFill>
                  <a:schemeClr val="bg1"/>
                </a:solidFill>
                <a:latin typeface="Arial" panose="020B0604020202020204" pitchFamily="34" charset="0"/>
              </a:rPr>
              <a:t>Statement of survey and certification status</a:t>
            </a:r>
            <a:endParaRPr lang="en-US" altLang="zh-CN" sz="2000" dirty="0">
              <a:solidFill>
                <a:schemeClr val="bg1"/>
              </a:solidFill>
              <a:latin typeface="Arial" panose="020B0604020202020204" pitchFamily="34" charset="0"/>
            </a:endParaRPr>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397242173"/>
              </p:ext>
            </p:extLst>
          </p:nvPr>
        </p:nvGraphicFramePr>
        <p:xfrm>
          <a:off x="755650" y="2204720"/>
          <a:ext cx="6978650" cy="2529840"/>
        </p:xfrm>
        <a:graphic>
          <a:graphicData uri="http://schemas.openxmlformats.org/drawingml/2006/table">
            <a:tbl>
              <a:tblPr>
                <a:tableStyleId>{2D5ABB26-0587-4C30-8999-92F81FD0307C}</a:tableStyleId>
              </a:tblPr>
              <a:tblGrid>
                <a:gridCol w="6978650">
                  <a:extLst>
                    <a:ext uri="{9D8B030D-6E8A-4147-A177-3AD203B41FA5}">
                      <a16:colId xmlns:a16="http://schemas.microsoft.com/office/drawing/2014/main" val="20000"/>
                    </a:ext>
                  </a:extLst>
                </a:gridCol>
              </a:tblGrid>
              <a:tr h="563245">
                <a:tc>
                  <a:txBody>
                    <a:bodyPr/>
                    <a:lstStyle/>
                    <a:p>
                      <a:pPr marL="0" marR="0" algn="l" fontAlgn="base">
                        <a:spcBef>
                          <a:spcPts val="0"/>
                        </a:spcBef>
                        <a:spcAft>
                          <a:spcPts val="0"/>
                        </a:spcAft>
                      </a:pPr>
                      <a:endParaRPr lang="en-US" sz="1400" kern="0" dirty="0">
                        <a:solidFill>
                          <a:schemeClr val="tx1"/>
                        </a:solidFill>
                      </a:endParaRPr>
                    </a:p>
                  </a:txBody>
                  <a:tcPr marL="38100" marR="38100" marT="38096" marB="38096" anchor="ctr"/>
                </a:tc>
                <a:extLst>
                  <a:ext uri="{0D108BD9-81ED-4DB2-BD59-A6C34878D82A}">
                    <a16:rowId xmlns:a16="http://schemas.microsoft.com/office/drawing/2014/main" val="10000"/>
                  </a:ext>
                </a:extLst>
              </a:tr>
              <a:tr h="1966595">
                <a:tc>
                  <a:txBody>
                    <a:bodyPr/>
                    <a:lstStyle/>
                    <a:p>
                      <a:pPr marL="0" marR="0" indent="0" algn="l" fontAlgn="base">
                        <a:spcBef>
                          <a:spcPts val="0"/>
                        </a:spcBef>
                        <a:spcAft>
                          <a:spcPts val="0"/>
                        </a:spcAft>
                        <a:buNone/>
                      </a:pPr>
                      <a:endParaRPr lang="en-US" sz="1400" kern="0" dirty="0">
                        <a:solidFill>
                          <a:schemeClr val="tx1"/>
                        </a:solidFill>
                      </a:endParaRPr>
                    </a:p>
                  </a:txBody>
                  <a:tcPr marL="38100" marR="38100" marT="38096" marB="38096"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40963" name="TextBox 4"/>
          <p:cNvSpPr txBox="1"/>
          <p:nvPr/>
        </p:nvSpPr>
        <p:spPr>
          <a:xfrm>
            <a:off x="250825" y="260350"/>
            <a:ext cx="839089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2.2 </a:t>
            </a:r>
            <a:r>
              <a:rPr lang="en-US" altLang="zh-CN" sz="2000" b="1" dirty="0">
                <a:solidFill>
                  <a:schemeClr val="bg1"/>
                </a:solidFill>
                <a:latin typeface="Arial" panose="020B0604020202020204" pitchFamily="34" charset="0"/>
                <a:sym typeface="+mn-ea"/>
              </a:rPr>
              <a:t>Completion status</a:t>
            </a:r>
            <a:r>
              <a:rPr lang="en-US" altLang="zh-CN" sz="2000" b="1" dirty="0">
                <a:solidFill>
                  <a:schemeClr val="bg1"/>
                </a:solidFill>
                <a:latin typeface="Arial" panose="020B0604020202020204" pitchFamily="34" charset="0"/>
                <a:ea typeface="微软雅黑" panose="020B0503020204020204" pitchFamily="34" charset="-122"/>
                <a:sym typeface="+mn-ea"/>
              </a:rPr>
              <a:t> - </a:t>
            </a:r>
            <a:r>
              <a:rPr lang="en-US" altLang="zh-CN" sz="2000" b="1" dirty="0">
                <a:solidFill>
                  <a:schemeClr val="bg1"/>
                </a:solidFill>
                <a:latin typeface="Arial" panose="020B0604020202020204" pitchFamily="34" charset="0"/>
              </a:rPr>
              <a:t>Statement of survey and certification status</a:t>
            </a:r>
            <a:endParaRPr lang="en-US" altLang="zh-CN" sz="2000" dirty="0">
              <a:solidFill>
                <a:schemeClr val="bg1"/>
              </a:solidFill>
              <a:latin typeface="Arial" panose="020B0604020202020204" pitchFamily="34" charset="0"/>
            </a:endParaRPr>
          </a:p>
        </p:txBody>
      </p:sp>
      <p:graphicFrame>
        <p:nvGraphicFramePr>
          <p:cNvPr id="8" name="表格 7"/>
          <p:cNvGraphicFramePr>
            <a:graphicFrameLocks noGrp="1"/>
          </p:cNvGraphicFramePr>
          <p:nvPr/>
        </p:nvGraphicFramePr>
        <p:xfrm>
          <a:off x="395288" y="1125538"/>
          <a:ext cx="8280400" cy="4681537"/>
        </p:xfrm>
        <a:graphic>
          <a:graphicData uri="http://schemas.openxmlformats.org/drawingml/2006/table">
            <a:tbl>
              <a:tblPr>
                <a:tableStyleId>{2D5ABB26-0587-4C30-8999-92F81FD0307C}</a:tableStyleId>
              </a:tblPr>
              <a:tblGrid>
                <a:gridCol w="4140200">
                  <a:extLst>
                    <a:ext uri="{9D8B030D-6E8A-4147-A177-3AD203B41FA5}">
                      <a16:colId xmlns:a16="http://schemas.microsoft.com/office/drawing/2014/main" val="20000"/>
                    </a:ext>
                  </a:extLst>
                </a:gridCol>
                <a:gridCol w="4140200">
                  <a:extLst>
                    <a:ext uri="{9D8B030D-6E8A-4147-A177-3AD203B41FA5}">
                      <a16:colId xmlns:a16="http://schemas.microsoft.com/office/drawing/2014/main" val="20001"/>
                    </a:ext>
                  </a:extLst>
                </a:gridCol>
              </a:tblGrid>
              <a:tr h="864040">
                <a:tc gridSpan="2">
                  <a:txBody>
                    <a:bodyPr/>
                    <a:lstStyle/>
                    <a:p>
                      <a:pPr marL="0" marR="0" algn="l" fontAlgn="base">
                        <a:spcBef>
                          <a:spcPts val="0"/>
                        </a:spcBef>
                        <a:spcAft>
                          <a:spcPts val="0"/>
                        </a:spcAft>
                      </a:pPr>
                      <a:r>
                        <a:rPr lang="en-US" sz="1400" kern="0" baseline="0" dirty="0">
                          <a:solidFill>
                            <a:schemeClr val="tx1"/>
                          </a:solidFill>
                        </a:rPr>
                        <a:t>“ Upon Completion of the remaining survey work as identified above(on last page) , the following certificates/reports may be issued” – </a:t>
                      </a:r>
                      <a:r>
                        <a:rPr lang="en-US" sz="1400" kern="0" baseline="0" dirty="0">
                          <a:solidFill>
                            <a:srgbClr val="002060"/>
                          </a:solidFill>
                        </a:rPr>
                        <a:t>cited from the same letter from ABS Class</a:t>
                      </a:r>
                      <a:endParaRPr lang="en-US" sz="1400" kern="0" dirty="0">
                        <a:solidFill>
                          <a:srgbClr val="002060"/>
                        </a:solidFill>
                      </a:endParaRPr>
                    </a:p>
                  </a:txBody>
                  <a:tcPr marL="38096" marR="38096" marT="38093" marB="38093" anchor="ctr"/>
                </a:tc>
                <a:tc hMerge="1">
                  <a:txBody>
                    <a:bodyPr/>
                    <a:lstStyle/>
                    <a:p>
                      <a:endParaRPr lang="en-US"/>
                    </a:p>
                  </a:txBody>
                  <a:tcPr/>
                </a:tc>
                <a:extLst>
                  <a:ext uri="{0D108BD9-81ED-4DB2-BD59-A6C34878D82A}">
                    <a16:rowId xmlns:a16="http://schemas.microsoft.com/office/drawing/2014/main" val="10000"/>
                  </a:ext>
                </a:extLst>
              </a:tr>
              <a:tr h="3817497">
                <a:tc>
                  <a:txBody>
                    <a:bodyPr/>
                    <a:lstStyle/>
                    <a:p>
                      <a:pPr marL="342900" marR="0" indent="-342900" algn="l" fontAlgn="base">
                        <a:lnSpc>
                          <a:spcPct val="125000"/>
                        </a:lnSpc>
                        <a:spcBef>
                          <a:spcPts val="0"/>
                        </a:spcBef>
                        <a:spcAft>
                          <a:spcPts val="0"/>
                        </a:spcAft>
                        <a:buAutoNum type="arabicParenR"/>
                      </a:pPr>
                      <a:r>
                        <a:rPr lang="en-US" altLang="zh-CN" sz="1400" kern="0" dirty="0">
                          <a:solidFill>
                            <a:schemeClr val="tx1"/>
                          </a:solidFill>
                        </a:rPr>
                        <a:t>Interim Class Certificate</a:t>
                      </a:r>
                      <a:endParaRPr lang="en-US" altLang="zh-CN" sz="1400" kern="0" baseline="0" dirty="0">
                        <a:solidFill>
                          <a:schemeClr val="tx1"/>
                        </a:solidFill>
                      </a:endParaRP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Load Line Certificate</a:t>
                      </a: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Survey of Load Lines Form LL-11-D</a:t>
                      </a: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International Tonnage Certificate</a:t>
                      </a: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Panama Tonnage Certificate</a:t>
                      </a: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Suez Cannel Tonnage Certificate</a:t>
                      </a: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Cargo Gear Certificate</a:t>
                      </a: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Register of Lifting Appliances</a:t>
                      </a: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MOU Safety Certificate</a:t>
                      </a:r>
                    </a:p>
                    <a:p>
                      <a:pPr marL="342900" marR="0" indent="-342900" algn="l" fontAlgn="base">
                        <a:lnSpc>
                          <a:spcPct val="125000"/>
                        </a:lnSpc>
                        <a:spcBef>
                          <a:spcPts val="0"/>
                        </a:spcBef>
                        <a:spcAft>
                          <a:spcPts val="0"/>
                        </a:spcAft>
                        <a:buAutoNum type="arabicParenR"/>
                      </a:pPr>
                      <a:r>
                        <a:rPr lang="en-US" altLang="zh-CN" sz="1400" kern="0" baseline="0" dirty="0">
                          <a:solidFill>
                            <a:schemeClr val="tx1"/>
                          </a:solidFill>
                        </a:rPr>
                        <a:t>ABS Record of Approved GMDSS Radio Installation</a:t>
                      </a:r>
                    </a:p>
                    <a:p>
                      <a:pPr marL="342900" marR="0" lvl="0" indent="-342900" algn="l" defTabSz="914400" rtl="0" eaLnBrk="1" fontAlgn="base" latinLnBrk="0" hangingPunct="1">
                        <a:lnSpc>
                          <a:spcPct val="125000"/>
                        </a:lnSpc>
                        <a:spcBef>
                          <a:spcPts val="0"/>
                        </a:spcBef>
                        <a:spcAft>
                          <a:spcPts val="0"/>
                        </a:spcAft>
                        <a:buClrTx/>
                        <a:buSzTx/>
                        <a:buFontTx/>
                        <a:buAutoNum type="arabicParenR"/>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International Oil Pollution Prevention Certificate</a:t>
                      </a:r>
                    </a:p>
                    <a:p>
                      <a:pPr marL="342900" marR="0" indent="-342900" algn="l" fontAlgn="base">
                        <a:lnSpc>
                          <a:spcPct val="125000"/>
                        </a:lnSpc>
                        <a:spcBef>
                          <a:spcPts val="0"/>
                        </a:spcBef>
                        <a:spcAft>
                          <a:spcPts val="0"/>
                        </a:spcAft>
                        <a:buAutoNum type="arabicParenR"/>
                      </a:pPr>
                      <a:endParaRPr lang="en-US" altLang="zh-CN" sz="1400" kern="0" baseline="0" dirty="0">
                        <a:solidFill>
                          <a:schemeClr val="tx1"/>
                        </a:solidFill>
                      </a:endParaRPr>
                    </a:p>
                    <a:p>
                      <a:pPr marL="0" marR="0" indent="0" algn="l" fontAlgn="base">
                        <a:spcBef>
                          <a:spcPts val="0"/>
                        </a:spcBef>
                        <a:spcAft>
                          <a:spcPts val="0"/>
                        </a:spcAft>
                        <a:buNone/>
                      </a:pPr>
                      <a:endParaRPr lang="en-US" sz="1400" kern="0" dirty="0">
                        <a:solidFill>
                          <a:schemeClr val="tx1"/>
                        </a:solidFill>
                      </a:endParaRPr>
                    </a:p>
                  </a:txBody>
                  <a:tcPr marL="38096" marR="38096" marT="38093" marB="38093" anchor="ctr"/>
                </a:tc>
                <a:tc>
                  <a:txBody>
                    <a:bodyPr/>
                    <a:lstStyle/>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Supplement to International Oil Pollution   Prevention Certificate, Form A.</a:t>
                      </a:r>
                    </a:p>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International Sewage Pollution Prevention Certificate</a:t>
                      </a:r>
                    </a:p>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SOF, Prevention of Pollution Prevention Certificate</a:t>
                      </a:r>
                    </a:p>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International Air Pollution Prevention Certificate</a:t>
                      </a:r>
                    </a:p>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Supplement to International Air Pollution Prevention Certificate</a:t>
                      </a:r>
                    </a:p>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SOVC, Ballast Water Management</a:t>
                      </a:r>
                    </a:p>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SOF, Verification of Onboard Loading Instrument</a:t>
                      </a:r>
                    </a:p>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SOF, CAP437</a:t>
                      </a:r>
                    </a:p>
                    <a:p>
                      <a:pPr marL="342900" marR="0" lvl="0" indent="-342900" algn="l" defTabSz="914400" rtl="0" eaLnBrk="1" fontAlgn="base" latinLnBrk="0" hangingPunct="1">
                        <a:lnSpc>
                          <a:spcPct val="125000"/>
                        </a:lnSpc>
                        <a:spcBef>
                          <a:spcPts val="0"/>
                        </a:spcBef>
                        <a:spcAft>
                          <a:spcPts val="0"/>
                        </a:spcAft>
                        <a:buClrTx/>
                        <a:buSzTx/>
                        <a:buFontTx/>
                        <a:buAutoNum type="arabicParenR" startAt="12"/>
                        <a:defRPr/>
                      </a:pPr>
                      <a:r>
                        <a:rPr kumimoji="0" lang="en-US" altLang="zh-CN" sz="1400" b="0" i="0" u="none" strike="noStrike" kern="0" cap="none" spc="0" normalizeH="0" baseline="0" noProof="0" dirty="0">
                          <a:ln>
                            <a:noFill/>
                          </a:ln>
                          <a:solidFill>
                            <a:prstClr val="black"/>
                          </a:solidFill>
                          <a:effectLst/>
                          <a:uLnTx/>
                          <a:uFillTx/>
                          <a:latin typeface="+mn-lt"/>
                          <a:ea typeface="+mn-ea"/>
                          <a:cs typeface="+mn-cs"/>
                        </a:rPr>
                        <a:t>Exemption Certificate</a:t>
                      </a:r>
                    </a:p>
                    <a:p>
                      <a:pPr marL="0" marR="0" lvl="0" indent="0" algn="l" defTabSz="914400" rtl="0" eaLnBrk="1" fontAlgn="base" latinLnBrk="0" hangingPunct="1">
                        <a:lnSpc>
                          <a:spcPct val="125000"/>
                        </a:lnSpc>
                        <a:spcBef>
                          <a:spcPts val="0"/>
                        </a:spcBef>
                        <a:spcAft>
                          <a:spcPts val="0"/>
                        </a:spcAft>
                        <a:buClrTx/>
                        <a:buSzTx/>
                        <a:buFontTx/>
                        <a:buNone/>
                        <a:defRPr/>
                      </a:pPr>
                      <a:endParaRPr kumimoji="0" lang="en-US" altLang="zh-CN" sz="1400" b="0" i="0" u="none" strike="noStrike" kern="0" cap="none" spc="0" normalizeH="0" baseline="0" noProof="0" dirty="0">
                        <a:ln>
                          <a:noFill/>
                        </a:ln>
                        <a:solidFill>
                          <a:prstClr val="black"/>
                        </a:solidFill>
                        <a:effectLst/>
                        <a:uLnTx/>
                        <a:uFillTx/>
                        <a:latin typeface="+mn-lt"/>
                        <a:ea typeface="+mn-ea"/>
                        <a:cs typeface="+mn-cs"/>
                      </a:endParaRPr>
                    </a:p>
                  </a:txBody>
                  <a:tcPr marL="38096" marR="38096" marT="38093" marB="38093"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7" name="TextBox 4"/>
          <p:cNvSpPr txBox="1"/>
          <p:nvPr/>
        </p:nvSpPr>
        <p:spPr>
          <a:xfrm>
            <a:off x="1475740" y="3213100"/>
            <a:ext cx="58826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b="1" dirty="0">
                <a:solidFill>
                  <a:srgbClr val="0070C0"/>
                </a:solidFill>
                <a:latin typeface="Arial" panose="020B0604020202020204" pitchFamily="34" charset="0"/>
                <a:ea typeface="微软雅黑" panose="020B0503020204020204" pitchFamily="34" charset="-122"/>
              </a:rPr>
              <a:t>1. Technical Specification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7" name="TextBox 4"/>
          <p:cNvSpPr txBox="1"/>
          <p:nvPr/>
        </p:nvSpPr>
        <p:spPr>
          <a:xfrm>
            <a:off x="1475740" y="3213100"/>
            <a:ext cx="58826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b="1" dirty="0">
                <a:solidFill>
                  <a:srgbClr val="0070C0"/>
                </a:solidFill>
                <a:latin typeface="Arial" panose="020B0604020202020204" pitchFamily="34" charset="0"/>
                <a:ea typeface="微软雅黑" panose="020B0503020204020204" pitchFamily="34" charset="-122"/>
              </a:rPr>
              <a:t>3. Property Right Status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p:nvPr/>
        </p:nvSpPr>
        <p:spPr>
          <a:xfrm>
            <a:off x="3556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40963" name="TextBox 4"/>
          <p:cNvSpPr txBox="1"/>
          <p:nvPr/>
        </p:nvSpPr>
        <p:spPr>
          <a:xfrm>
            <a:off x="250825" y="260350"/>
            <a:ext cx="677799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3.1 Property right status</a:t>
            </a:r>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1325395654"/>
              </p:ext>
            </p:extLst>
          </p:nvPr>
        </p:nvGraphicFramePr>
        <p:xfrm>
          <a:off x="2627784" y="1340768"/>
          <a:ext cx="4608512" cy="207564663"/>
        </p:xfrm>
        <a:graphic>
          <a:graphicData uri="http://schemas.openxmlformats.org/drawingml/2006/table">
            <a:tbl>
              <a:tblPr>
                <a:tableStyleId>{2D5ABB26-0587-4C30-8999-92F81FD0307C}</a:tableStyleId>
              </a:tblPr>
              <a:tblGrid>
                <a:gridCol w="4608512">
                  <a:extLst>
                    <a:ext uri="{9D8B030D-6E8A-4147-A177-3AD203B41FA5}">
                      <a16:colId xmlns:a16="http://schemas.microsoft.com/office/drawing/2014/main" val="20000"/>
                    </a:ext>
                  </a:extLst>
                </a:gridCol>
              </a:tblGrid>
              <a:tr h="207564663">
                <a:tc>
                  <a:txBody>
                    <a:bodyPr/>
                    <a:lstStyle/>
                    <a:p>
                      <a:pPr marR="0" indent="0" algn="l" fontAlgn="base">
                        <a:spcBef>
                          <a:spcPts val="0"/>
                        </a:spcBef>
                        <a:spcAft>
                          <a:spcPts val="0"/>
                        </a:spcAft>
                        <a:buFont typeface="Wingdings" panose="05000000000000000000" charset="0"/>
                        <a:buNone/>
                      </a:pPr>
                      <a:endParaRPr lang="en-US" altLang="zh-CN" sz="1400" b="1" dirty="0">
                        <a:solidFill>
                          <a:schemeClr val="tx1"/>
                        </a:solidFill>
                        <a:latin typeface="Arial" panose="020B0604020202020204" pitchFamily="34" charset="0"/>
                        <a:sym typeface="+mn-ea"/>
                      </a:endParaRPr>
                    </a:p>
                    <a:p>
                      <a:pPr marR="0" indent="0" algn="l" fontAlgn="base">
                        <a:spcBef>
                          <a:spcPts val="0"/>
                        </a:spcBef>
                        <a:spcAft>
                          <a:spcPts val="0"/>
                        </a:spcAft>
                        <a:buFont typeface="Wingdings" panose="05000000000000000000" charset="0"/>
                        <a:buNone/>
                      </a:pPr>
                      <a:r>
                        <a:rPr lang="en-US" altLang="zh-CN" sz="1400" b="1" dirty="0">
                          <a:solidFill>
                            <a:schemeClr val="tx1"/>
                          </a:solidFill>
                          <a:latin typeface="Arial" panose="020B0604020202020204" pitchFamily="34" charset="0"/>
                          <a:sym typeface="+mn-ea"/>
                        </a:rPr>
                        <a:t>Background </a:t>
                      </a:r>
                      <a:r>
                        <a:rPr lang="en-US" altLang="zh-CN" sz="1400" b="1" dirty="0" err="1">
                          <a:solidFill>
                            <a:schemeClr val="tx1"/>
                          </a:solidFill>
                          <a:latin typeface="Arial" panose="020B0604020202020204" pitchFamily="34" charset="0"/>
                          <a:sym typeface="+mn-ea"/>
                        </a:rPr>
                        <a:t>sputes</a:t>
                      </a:r>
                      <a:endParaRPr lang="en-US" altLang="zh-CN" sz="1400" b="1" dirty="0">
                        <a:solidFill>
                          <a:schemeClr val="tx1"/>
                        </a:solidFill>
                        <a:latin typeface="Arial" panose="020B0604020202020204" pitchFamily="34" charset="0"/>
                        <a:sym typeface="+mn-ea"/>
                      </a:endParaRPr>
                    </a:p>
                    <a:p>
                      <a:pPr marR="0" indent="0" algn="l" fontAlgn="base">
                        <a:spcBef>
                          <a:spcPts val="0"/>
                        </a:spcBef>
                        <a:spcAft>
                          <a:spcPts val="0"/>
                        </a:spcAft>
                        <a:buFont typeface="Wingdings" panose="05000000000000000000" charset="0"/>
                        <a:buNone/>
                      </a:pPr>
                      <a:endParaRPr lang="en-US" sz="1400" kern="0" baseline="0" dirty="0">
                        <a:solidFill>
                          <a:schemeClr val="tx1"/>
                        </a:solidFill>
                      </a:endParaRPr>
                    </a:p>
                    <a:p>
                      <a:pPr marL="285750" marR="0" indent="-285750" algn="l" fontAlgn="base">
                        <a:spcBef>
                          <a:spcPts val="0"/>
                        </a:spcBef>
                        <a:spcAft>
                          <a:spcPts val="0"/>
                        </a:spcAft>
                        <a:buFont typeface="Wingdings" panose="05000000000000000000" charset="0"/>
                        <a:buChar char="l"/>
                      </a:pPr>
                      <a:r>
                        <a:rPr lang="en-US" sz="1400" kern="0" baseline="0" dirty="0"/>
                        <a:t>Due to the delay of the delivery of the project, however, the reason for the delay is due to the delay in the delivery of MEP equipment provided  by Vendor AXON which is specified by the shipowner , the owner's lease has lapsed, if the owner receives the HTB-1, not only can not bring profits, but also spend large docking and maintenance costs, therefore, the owner has no intention to receive the </a:t>
                      </a:r>
                      <a:r>
                        <a:rPr lang="en-US" sz="1400" kern="0" dirty="0">
                          <a:sym typeface="+mn-ea"/>
                        </a:rPr>
                        <a:t>HTB-1</a:t>
                      </a:r>
                      <a:r>
                        <a:rPr lang="en-US" sz="1400" kern="0" baseline="0" dirty="0"/>
                        <a:t>, put forward a large number of punches, and for various reasons to delay the closure of punches, and even proposed to terminate the contract.</a:t>
                      </a:r>
                    </a:p>
                    <a:p>
                      <a:pPr marL="0" marR="0" algn="l" fontAlgn="base">
                        <a:spcBef>
                          <a:spcPts val="0"/>
                        </a:spcBef>
                        <a:spcAft>
                          <a:spcPts val="0"/>
                        </a:spcAft>
                      </a:pPr>
                      <a:endParaRPr lang="en-US" sz="1400" kern="0" baseline="0" dirty="0"/>
                    </a:p>
                    <a:p>
                      <a:pPr marL="285750" marR="0" indent="-285750" algn="l" fontAlgn="base">
                        <a:spcBef>
                          <a:spcPts val="0"/>
                        </a:spcBef>
                        <a:spcAft>
                          <a:spcPts val="0"/>
                        </a:spcAft>
                        <a:buFont typeface="Wingdings" panose="05000000000000000000" charset="0"/>
                        <a:buChar char="l"/>
                      </a:pPr>
                      <a:r>
                        <a:rPr lang="en-US" sz="1400" kern="0" baseline="0" dirty="0"/>
                        <a:t>In early 2016, Seller received  the notice "Termination of contract" from shipowner, and several rounds of negotiations were fruitless. In response to the shipowner's breach of contract cancellation, Seller initiated arbitration proceedings.</a:t>
                      </a:r>
                    </a:p>
                    <a:p>
                      <a:pPr marL="285750" marR="0" indent="-285750" algn="l" fontAlgn="base">
                        <a:spcBef>
                          <a:spcPts val="0"/>
                        </a:spcBef>
                        <a:spcAft>
                          <a:spcPts val="0"/>
                        </a:spcAft>
                        <a:buFont typeface="Wingdings" panose="05000000000000000000" charset="0"/>
                        <a:buChar char="l"/>
                      </a:pPr>
                      <a:endParaRPr lang="en-US" sz="1400" kern="0" baseline="0" dirty="0"/>
                    </a:p>
                    <a:p>
                      <a:pPr marL="0" marR="0" lvl="0" indent="0" algn="l" defTabSz="914400" rtl="0" eaLnBrk="1" fontAlgn="base" latinLnBrk="0" hangingPunct="1">
                        <a:lnSpc>
                          <a:spcPct val="100000"/>
                        </a:lnSpc>
                        <a:spcBef>
                          <a:spcPts val="0"/>
                        </a:spcBef>
                        <a:spcAft>
                          <a:spcPts val="0"/>
                        </a:spcAft>
                        <a:buClrTx/>
                        <a:buSzTx/>
                        <a:buFont typeface="Wingdings" panose="05000000000000000000" charset="0"/>
                        <a:buNone/>
                        <a:defRPr/>
                      </a:pPr>
                      <a:r>
                        <a:rPr lang="en-US" altLang="zh-CN" sz="1400" b="1" dirty="0">
                          <a:latin typeface="Arial" panose="020B0604020202020204" pitchFamily="34" charset="0"/>
                          <a:sym typeface="+mn-ea"/>
                        </a:rPr>
                        <a:t>Arbitration result</a:t>
                      </a:r>
                    </a:p>
                    <a:p>
                      <a:pPr marL="0" marR="0" lvl="0" indent="0" algn="l" defTabSz="914400" rtl="0" eaLnBrk="1" fontAlgn="base" latinLnBrk="0" hangingPunct="1">
                        <a:lnSpc>
                          <a:spcPct val="100000"/>
                        </a:lnSpc>
                        <a:spcBef>
                          <a:spcPts val="0"/>
                        </a:spcBef>
                        <a:spcAft>
                          <a:spcPts val="0"/>
                        </a:spcAft>
                        <a:buClrTx/>
                        <a:buSzTx/>
                        <a:buFont typeface="Wingdings" panose="05000000000000000000" charset="0"/>
                        <a:buNone/>
                        <a:defRPr/>
                      </a:pPr>
                      <a:endParaRPr lang="en-US" altLang="zh-CN" sz="1400" b="1" kern="0" baseline="0" dirty="0">
                        <a:latin typeface="Arial" panose="020B0604020202020204" pitchFamily="34" charset="0"/>
                        <a:sym typeface="+mn-ea"/>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defRPr/>
                      </a:pPr>
                      <a:r>
                        <a:rPr lang="en-US" altLang="zh-CN" sz="1400" kern="0" baseline="0" dirty="0">
                          <a:solidFill>
                            <a:schemeClr val="tx1"/>
                          </a:solidFill>
                        </a:rPr>
                        <a:t>        After a long period of effort, on May 22, 2018, the arbitral tribunal made a final arbitration and Seller has won.</a:t>
                      </a:r>
                    </a:p>
                    <a:p>
                      <a:pPr marL="0" marR="0" lvl="0" indent="0" algn="l" defTabSz="914400" rtl="0" eaLnBrk="1" fontAlgn="base" latinLnBrk="0" hangingPunct="1">
                        <a:lnSpc>
                          <a:spcPct val="100000"/>
                        </a:lnSpc>
                        <a:spcBef>
                          <a:spcPts val="0"/>
                        </a:spcBef>
                        <a:spcAft>
                          <a:spcPts val="0"/>
                        </a:spcAft>
                        <a:buClrTx/>
                        <a:buSzTx/>
                        <a:buFont typeface="Wingdings" panose="05000000000000000000" charset="0"/>
                        <a:buNone/>
                        <a:defRPr/>
                      </a:pPr>
                      <a:endParaRPr lang="en-US" altLang="zh-CN" sz="1400" kern="0" baseline="0" dirty="0">
                        <a:solidFill>
                          <a:schemeClr val="tx1"/>
                        </a:solidFill>
                      </a:endParaRPr>
                    </a:p>
                    <a:p>
                      <a:pPr marL="285750" marR="0" indent="-285750" algn="l" fontAlgn="base">
                        <a:lnSpc>
                          <a:spcPct val="125000"/>
                        </a:lnSpc>
                        <a:spcBef>
                          <a:spcPts val="0"/>
                        </a:spcBef>
                        <a:spcAft>
                          <a:spcPts val="0"/>
                        </a:spcAft>
                        <a:buFont typeface="Wingdings" panose="05000000000000000000" pitchFamily="2" charset="2"/>
                        <a:buChar char="l"/>
                      </a:pPr>
                      <a:r>
                        <a:rPr lang="en-US" altLang="zh-CN" sz="1400" kern="0" baseline="0" dirty="0" err="1">
                          <a:solidFill>
                            <a:schemeClr val="tx1"/>
                          </a:solidFill>
                        </a:rPr>
                        <a:t>Shipowner's</a:t>
                      </a:r>
                      <a:r>
                        <a:rPr lang="en-US" altLang="zh-CN" sz="1400" kern="0" baseline="0" dirty="0">
                          <a:solidFill>
                            <a:schemeClr val="tx1"/>
                          </a:solidFill>
                        </a:rPr>
                        <a:t> supplies installed on board are the property of the shipyard;</a:t>
                      </a:r>
                    </a:p>
                    <a:p>
                      <a:pPr marL="0" marR="0" indent="0" algn="l" fontAlgn="base">
                        <a:lnSpc>
                          <a:spcPct val="125000"/>
                        </a:lnSpc>
                        <a:spcBef>
                          <a:spcPts val="0"/>
                        </a:spcBef>
                        <a:spcAft>
                          <a:spcPts val="0"/>
                        </a:spcAft>
                        <a:buFont typeface="Wingdings" panose="05000000000000000000" pitchFamily="2" charset="2"/>
                        <a:buNone/>
                      </a:pPr>
                      <a:endParaRPr lang="en-US" altLang="zh-CN" sz="1400" kern="0" baseline="0" dirty="0">
                        <a:solidFill>
                          <a:schemeClr val="tx1"/>
                        </a:solidFill>
                      </a:endParaRPr>
                    </a:p>
                    <a:p>
                      <a:pPr marL="285750" marR="0" indent="-285750" algn="l" fontAlgn="base">
                        <a:lnSpc>
                          <a:spcPct val="125000"/>
                        </a:lnSpc>
                        <a:spcBef>
                          <a:spcPts val="0"/>
                        </a:spcBef>
                        <a:spcAft>
                          <a:spcPts val="0"/>
                        </a:spcAft>
                        <a:buFont typeface="Wingdings" panose="05000000000000000000" pitchFamily="2" charset="2"/>
                        <a:buChar char="l"/>
                      </a:pPr>
                      <a:r>
                        <a:rPr lang="en-US" altLang="zh-CN" sz="1400" kern="0" baseline="0" dirty="0">
                          <a:solidFill>
                            <a:schemeClr val="tx1"/>
                          </a:solidFill>
                        </a:rPr>
                        <a:t>HTB-1 and all equipment and machinery on board shall be at the sole disposal of the Shipyard in accordance with Article 27.9(c) of the construction Contract;</a:t>
                      </a:r>
                    </a:p>
                    <a:p>
                      <a:pPr marL="0" marR="0" lvl="0" indent="0" algn="l" defTabSz="914400" rtl="0" eaLnBrk="1" fontAlgn="base" latinLnBrk="0" hangingPunct="1">
                        <a:lnSpc>
                          <a:spcPct val="100000"/>
                        </a:lnSpc>
                        <a:spcBef>
                          <a:spcPts val="0"/>
                        </a:spcBef>
                        <a:spcAft>
                          <a:spcPts val="0"/>
                        </a:spcAft>
                        <a:buClrTx/>
                        <a:buSzTx/>
                        <a:buFont typeface="Wingdings" panose="05000000000000000000" charset="0"/>
                        <a:buNone/>
                        <a:defRPr/>
                      </a:pPr>
                      <a:endParaRPr lang="en-US" altLang="zh-CN" sz="1400" kern="0" baseline="0" dirty="0">
                        <a:solidFill>
                          <a:srgbClr val="FF0000"/>
                        </a:solidFill>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charset="0"/>
                        <a:buNone/>
                        <a:defRPr/>
                      </a:pPr>
                      <a:r>
                        <a:rPr lang="en-US" altLang="zh-CN" sz="1400" b="1" baseline="0" dirty="0">
                          <a:solidFill>
                            <a:schemeClr val="tx1"/>
                          </a:solidFill>
                          <a:latin typeface="Arial" panose="020B0604020202020204" pitchFamily="34" charset="0"/>
                        </a:rPr>
                        <a:t>Obviously, the property rights of HTB-1 is not disputed and it is fully owned by Seller.</a:t>
                      </a:r>
                    </a:p>
                    <a:p>
                      <a:pPr marL="0" marR="0" lvl="0" indent="0" algn="l" defTabSz="914400" rtl="0" eaLnBrk="1" fontAlgn="base" latinLnBrk="0" hangingPunct="1">
                        <a:lnSpc>
                          <a:spcPct val="100000"/>
                        </a:lnSpc>
                        <a:spcBef>
                          <a:spcPts val="0"/>
                        </a:spcBef>
                        <a:spcAft>
                          <a:spcPts val="0"/>
                        </a:spcAft>
                        <a:buClrTx/>
                        <a:buSzTx/>
                        <a:buFont typeface="Wingdings" panose="05000000000000000000" charset="0"/>
                        <a:buNone/>
                        <a:defRPr/>
                      </a:pPr>
                      <a:endParaRPr lang="en-US" altLang="zh-CN" sz="1400" kern="0" baseline="0" dirty="0">
                        <a:solidFill>
                          <a:srgbClr val="FF0000"/>
                        </a:solidFill>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charset="0"/>
                        <a:buNone/>
                        <a:defRPr/>
                      </a:pPr>
                      <a:endParaRPr lang="en-US" altLang="zh-CN" sz="1400" kern="0" baseline="0" dirty="0"/>
                    </a:p>
                    <a:p>
                      <a:pPr marL="0" marR="0" indent="0" algn="l" fontAlgn="base">
                        <a:spcBef>
                          <a:spcPts val="0"/>
                        </a:spcBef>
                        <a:spcAft>
                          <a:spcPts val="0"/>
                        </a:spcAft>
                        <a:buFont typeface="Wingdings" panose="05000000000000000000" charset="0"/>
                        <a:buNone/>
                      </a:pPr>
                      <a:endParaRPr lang="en-US" sz="1400" kern="0" baseline="0" dirty="0"/>
                    </a:p>
                  </a:txBody>
                  <a:tcPr marL="38096" marR="38096" marT="38093" marB="38093"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7" name="TextBox 4"/>
          <p:cNvSpPr txBox="1"/>
          <p:nvPr/>
        </p:nvSpPr>
        <p:spPr>
          <a:xfrm>
            <a:off x="1475740" y="3213100"/>
            <a:ext cx="58826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b="1" dirty="0">
                <a:solidFill>
                  <a:srgbClr val="0070C0"/>
                </a:solidFill>
                <a:latin typeface="Arial" panose="020B0604020202020204" pitchFamily="34" charset="0"/>
                <a:ea typeface="微软雅黑" panose="020B0503020204020204" pitchFamily="34" charset="-122"/>
              </a:rPr>
              <a:t>4. Maintenance Condition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p:nvPr/>
        </p:nvSpPr>
        <p:spPr>
          <a:xfrm>
            <a:off x="3556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40963" name="TextBox 4"/>
          <p:cNvSpPr txBox="1"/>
          <p:nvPr/>
        </p:nvSpPr>
        <p:spPr>
          <a:xfrm>
            <a:off x="250825" y="260350"/>
            <a:ext cx="6121400"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4.1 Maintenance condition - Overview</a:t>
            </a:r>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30505503"/>
              </p:ext>
            </p:extLst>
          </p:nvPr>
        </p:nvGraphicFramePr>
        <p:xfrm>
          <a:off x="1040130" y="1340485"/>
          <a:ext cx="6814185" cy="3896995"/>
        </p:xfrm>
        <a:graphic>
          <a:graphicData uri="http://schemas.openxmlformats.org/drawingml/2006/table">
            <a:tbl>
              <a:tblPr>
                <a:tableStyleId>{2D5ABB26-0587-4C30-8999-92F81FD0307C}</a:tableStyleId>
              </a:tblPr>
              <a:tblGrid>
                <a:gridCol w="6814185">
                  <a:extLst>
                    <a:ext uri="{9D8B030D-6E8A-4147-A177-3AD203B41FA5}">
                      <a16:colId xmlns:a16="http://schemas.microsoft.com/office/drawing/2014/main" val="20000"/>
                    </a:ext>
                  </a:extLst>
                </a:gridCol>
              </a:tblGrid>
              <a:tr h="1351280">
                <a:tc>
                  <a:txBody>
                    <a:bodyPr/>
                    <a:lstStyle/>
                    <a:p>
                      <a:pPr marR="0" indent="0" algn="l" fontAlgn="base">
                        <a:lnSpc>
                          <a:spcPct val="125000"/>
                        </a:lnSpc>
                        <a:spcBef>
                          <a:spcPts val="0"/>
                        </a:spcBef>
                        <a:spcAft>
                          <a:spcPts val="0"/>
                        </a:spcAft>
                      </a:pPr>
                      <a:endParaRPr lang="en-US" sz="1400" kern="0" baseline="0" dirty="0"/>
                    </a:p>
                  </a:txBody>
                  <a:tcPr marL="38096" marR="38096" marT="38093" marB="38093" anchor="ctr"/>
                </a:tc>
                <a:extLst>
                  <a:ext uri="{0D108BD9-81ED-4DB2-BD59-A6C34878D82A}">
                    <a16:rowId xmlns:a16="http://schemas.microsoft.com/office/drawing/2014/main" val="10000"/>
                  </a:ext>
                </a:extLst>
              </a:tr>
              <a:tr h="2545715">
                <a:tc>
                  <a:txBody>
                    <a:bodyPr/>
                    <a:lstStyle/>
                    <a:p>
                      <a:pPr marL="285750" marR="0" indent="-285750" algn="l" fontAlgn="base">
                        <a:lnSpc>
                          <a:spcPct val="125000"/>
                        </a:lnSpc>
                        <a:spcBef>
                          <a:spcPts val="0"/>
                        </a:spcBef>
                        <a:spcAft>
                          <a:spcPts val="0"/>
                        </a:spcAft>
                        <a:buFont typeface="Wingdings" panose="05000000000000000000" charset="0"/>
                        <a:buChar char="l"/>
                      </a:pPr>
                      <a:r>
                        <a:rPr lang="en-US" altLang="zh-CN" sz="1400" kern="0" dirty="0">
                          <a:solidFill>
                            <a:schemeClr val="tx1"/>
                          </a:solidFill>
                        </a:rPr>
                        <a:t>Initial preservation, which including preparation / cleaning / rust /inspect, lubrication /oil, gear boxes, drain &amp; breather, cylinder, motor / pump, valves, drum, air system, control boxes, space heater, cable /gland, battery, insulation, parts protection / seal etc;</a:t>
                      </a:r>
                    </a:p>
                    <a:p>
                      <a:pPr marL="342900" marR="0" indent="-342900" algn="l" fontAlgn="base">
                        <a:lnSpc>
                          <a:spcPct val="125000"/>
                        </a:lnSpc>
                        <a:spcBef>
                          <a:spcPts val="0"/>
                        </a:spcBef>
                        <a:spcAft>
                          <a:spcPts val="0"/>
                        </a:spcAft>
                        <a:buAutoNum type="arabicParenR"/>
                      </a:pPr>
                      <a:endParaRPr lang="en-US" altLang="zh-CN" sz="1400" kern="0" dirty="0">
                        <a:solidFill>
                          <a:schemeClr val="tx1"/>
                        </a:solidFill>
                      </a:endParaRPr>
                    </a:p>
                    <a:p>
                      <a:pPr marL="285750" marR="0" indent="-285750" algn="l" fontAlgn="base">
                        <a:lnSpc>
                          <a:spcPct val="125000"/>
                        </a:lnSpc>
                        <a:spcBef>
                          <a:spcPts val="0"/>
                        </a:spcBef>
                        <a:spcAft>
                          <a:spcPts val="0"/>
                        </a:spcAft>
                        <a:buFont typeface="Wingdings" panose="05000000000000000000" charset="0"/>
                        <a:buChar char="l"/>
                      </a:pPr>
                      <a:r>
                        <a:rPr lang="en-US" altLang="zh-CN" sz="1400" kern="0" dirty="0">
                          <a:solidFill>
                            <a:schemeClr val="tx1"/>
                          </a:solidFill>
                        </a:rPr>
                        <a:t>Daily preservation;</a:t>
                      </a:r>
                    </a:p>
                    <a:p>
                      <a:pPr marL="342900" marR="0" indent="-342900" algn="l" fontAlgn="base">
                        <a:lnSpc>
                          <a:spcPct val="125000"/>
                        </a:lnSpc>
                        <a:spcBef>
                          <a:spcPts val="0"/>
                        </a:spcBef>
                        <a:spcAft>
                          <a:spcPts val="0"/>
                        </a:spcAft>
                        <a:buAutoNum type="arabicParenR"/>
                      </a:pPr>
                      <a:endParaRPr lang="en-US" altLang="zh-CN" sz="1400" kern="0" dirty="0">
                        <a:solidFill>
                          <a:schemeClr val="tx1"/>
                        </a:solidFill>
                      </a:endParaRPr>
                    </a:p>
                    <a:p>
                      <a:pPr marL="285750" marR="0" indent="-285750" algn="l" fontAlgn="base">
                        <a:lnSpc>
                          <a:spcPct val="125000"/>
                        </a:lnSpc>
                        <a:spcBef>
                          <a:spcPts val="0"/>
                        </a:spcBef>
                        <a:spcAft>
                          <a:spcPts val="0"/>
                        </a:spcAft>
                        <a:buFont typeface="Wingdings" panose="05000000000000000000" charset="0"/>
                        <a:buChar char="l"/>
                      </a:pPr>
                      <a:r>
                        <a:rPr lang="en-US" altLang="zh-CN" sz="1400" kern="0" dirty="0">
                          <a:solidFill>
                            <a:schemeClr val="tx1"/>
                          </a:solidFill>
                        </a:rPr>
                        <a:t>Winter anti-freeze preservation.</a:t>
                      </a:r>
                    </a:p>
                    <a:p>
                      <a:pPr marR="0" indent="0" algn="l" fontAlgn="base">
                        <a:lnSpc>
                          <a:spcPct val="125000"/>
                        </a:lnSpc>
                        <a:spcBef>
                          <a:spcPts val="0"/>
                        </a:spcBef>
                        <a:spcAft>
                          <a:spcPts val="0"/>
                        </a:spcAft>
                        <a:buNone/>
                      </a:pPr>
                      <a:endParaRPr lang="en-US" altLang="zh-CN" sz="1400" kern="0" baseline="0" dirty="0">
                        <a:solidFill>
                          <a:schemeClr val="tx1"/>
                        </a:solidFill>
                      </a:endParaRPr>
                    </a:p>
                    <a:p>
                      <a:pPr marL="0" marR="0" indent="0" algn="l" fontAlgn="base">
                        <a:spcBef>
                          <a:spcPts val="0"/>
                        </a:spcBef>
                        <a:spcAft>
                          <a:spcPts val="0"/>
                        </a:spcAft>
                        <a:buNone/>
                      </a:pPr>
                      <a:endParaRPr lang="en-US" sz="1400" kern="0" dirty="0">
                        <a:solidFill>
                          <a:schemeClr val="tx1"/>
                        </a:solidFill>
                      </a:endParaRPr>
                    </a:p>
                  </a:txBody>
                  <a:tcPr marL="38096" marR="38096" marT="38093" marB="38093"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p:nvPr/>
        </p:nvSpPr>
        <p:spPr>
          <a:xfrm>
            <a:off x="3556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40963" name="TextBox 4"/>
          <p:cNvSpPr txBox="1"/>
          <p:nvPr/>
        </p:nvSpPr>
        <p:spPr>
          <a:xfrm>
            <a:off x="250825" y="260350"/>
            <a:ext cx="823912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4.2 Maintenance condition - Maintenance team and Specification </a:t>
            </a:r>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3482105355"/>
              </p:ext>
            </p:extLst>
          </p:nvPr>
        </p:nvGraphicFramePr>
        <p:xfrm>
          <a:off x="1043305" y="980440"/>
          <a:ext cx="6814185" cy="1143000"/>
        </p:xfrm>
        <a:graphic>
          <a:graphicData uri="http://schemas.openxmlformats.org/drawingml/2006/table">
            <a:tbl>
              <a:tblPr>
                <a:tableStyleId>{2D5ABB26-0587-4C30-8999-92F81FD0307C}</a:tableStyleId>
              </a:tblPr>
              <a:tblGrid>
                <a:gridCol w="6814185">
                  <a:extLst>
                    <a:ext uri="{9D8B030D-6E8A-4147-A177-3AD203B41FA5}">
                      <a16:colId xmlns:a16="http://schemas.microsoft.com/office/drawing/2014/main" val="20000"/>
                    </a:ext>
                  </a:extLst>
                </a:gridCol>
              </a:tblGrid>
              <a:tr h="1143000">
                <a:tc>
                  <a:txBody>
                    <a:bodyPr/>
                    <a:lstStyle/>
                    <a:p>
                      <a:pPr marL="285750" marR="0" indent="-285750" algn="l" fontAlgn="base">
                        <a:lnSpc>
                          <a:spcPct val="125000"/>
                        </a:lnSpc>
                        <a:spcBef>
                          <a:spcPts val="0"/>
                        </a:spcBef>
                        <a:spcAft>
                          <a:spcPts val="0"/>
                        </a:spcAft>
                        <a:buFont typeface="Wingdings" panose="05000000000000000000" charset="0"/>
                        <a:buChar char="l"/>
                      </a:pPr>
                      <a:endParaRPr lang="en-US" sz="1400" kern="0" baseline="0" dirty="0"/>
                    </a:p>
                    <a:p>
                      <a:pPr marL="285750" marR="0" indent="-285750" algn="l" fontAlgn="base">
                        <a:lnSpc>
                          <a:spcPct val="125000"/>
                        </a:lnSpc>
                        <a:spcBef>
                          <a:spcPts val="0"/>
                        </a:spcBef>
                        <a:spcAft>
                          <a:spcPts val="0"/>
                        </a:spcAft>
                        <a:buFont typeface="Wingdings" panose="05000000000000000000" charset="0"/>
                        <a:buChar char="l"/>
                      </a:pPr>
                      <a:r>
                        <a:rPr lang="en-US" altLang="zh-CN" sz="1400" kern="0" dirty="0">
                          <a:sym typeface="+mn-ea"/>
                        </a:rPr>
                        <a:t>Scope of Maintenance: As shown on the contents, maintenance work include: equipment inspection, cleaning, initial preservation, daily preservation, winter anti-freeze preservation, start-up again.</a:t>
                      </a:r>
                      <a:endParaRPr lang="en-US" altLang="zh-CN" sz="1400" kern="0" baseline="0" dirty="0"/>
                    </a:p>
                  </a:txBody>
                  <a:tcPr marL="38096" marR="38096" marT="38093" marB="38093" anchor="ctr"/>
                </a:tc>
                <a:extLst>
                  <a:ext uri="{0D108BD9-81ED-4DB2-BD59-A6C34878D82A}">
                    <a16:rowId xmlns:a16="http://schemas.microsoft.com/office/drawing/2014/main" val="10000"/>
                  </a:ext>
                </a:extLst>
              </a:tr>
            </a:tbl>
          </a:graphicData>
        </a:graphic>
      </p:graphicFrame>
      <p:pic>
        <p:nvPicPr>
          <p:cNvPr id="2" name="图片 1" descr="维保手册封面"/>
          <p:cNvPicPr>
            <a:picLocks noChangeAspect="1"/>
          </p:cNvPicPr>
          <p:nvPr/>
        </p:nvPicPr>
        <p:blipFill>
          <a:blip r:embed="rId3"/>
          <a:srcRect b="13135"/>
          <a:stretch>
            <a:fillRect/>
          </a:stretch>
        </p:blipFill>
        <p:spPr>
          <a:xfrm>
            <a:off x="755650" y="2348865"/>
            <a:ext cx="4013835" cy="3811905"/>
          </a:xfrm>
          <a:prstGeom prst="rect">
            <a:avLst/>
          </a:prstGeom>
        </p:spPr>
      </p:pic>
      <p:pic>
        <p:nvPicPr>
          <p:cNvPr id="3" name="图片 2" descr="维保手册目录"/>
          <p:cNvPicPr>
            <a:picLocks noChangeAspect="1"/>
          </p:cNvPicPr>
          <p:nvPr/>
        </p:nvPicPr>
        <p:blipFill>
          <a:blip r:embed="rId4"/>
          <a:stretch>
            <a:fillRect/>
          </a:stretch>
        </p:blipFill>
        <p:spPr>
          <a:xfrm>
            <a:off x="4841240" y="2444750"/>
            <a:ext cx="3418840" cy="37941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p:nvPr/>
        </p:nvSpPr>
        <p:spPr>
          <a:xfrm>
            <a:off x="3556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40963" name="TextBox 4"/>
          <p:cNvSpPr txBox="1"/>
          <p:nvPr/>
        </p:nvSpPr>
        <p:spPr>
          <a:xfrm>
            <a:off x="250825" y="260350"/>
            <a:ext cx="823912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4.3 Maintenance condition - Initial Preservation</a:t>
            </a:r>
          </a:p>
        </p:txBody>
      </p:sp>
      <p:graphicFrame>
        <p:nvGraphicFramePr>
          <p:cNvPr id="8" name="表格 7"/>
          <p:cNvGraphicFramePr>
            <a:graphicFrameLocks noGrp="1"/>
          </p:cNvGraphicFramePr>
          <p:nvPr>
            <p:custDataLst>
              <p:tags r:id="rId1"/>
            </p:custDataLst>
          </p:nvPr>
        </p:nvGraphicFramePr>
        <p:xfrm>
          <a:off x="755650" y="1052830"/>
          <a:ext cx="3660775" cy="5413375"/>
        </p:xfrm>
        <a:graphic>
          <a:graphicData uri="http://schemas.openxmlformats.org/drawingml/2006/table">
            <a:tbl>
              <a:tblPr>
                <a:tableStyleId>{2D5ABB26-0587-4C30-8999-92F81FD0307C}</a:tableStyleId>
              </a:tblPr>
              <a:tblGrid>
                <a:gridCol w="3660775">
                  <a:extLst>
                    <a:ext uri="{9D8B030D-6E8A-4147-A177-3AD203B41FA5}">
                      <a16:colId xmlns:a16="http://schemas.microsoft.com/office/drawing/2014/main" val="20000"/>
                    </a:ext>
                  </a:extLst>
                </a:gridCol>
              </a:tblGrid>
              <a:tr h="5413375">
                <a:tc>
                  <a:txBody>
                    <a:bodyPr/>
                    <a:lstStyle/>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Preparation/Cleaning/Rusting/Inspection</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Lubrication/Oil</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Gear Boxes</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Drains &amp; Breather</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Cylinder</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Motor/Pump</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Valves</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Drum</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Air System</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Control Boxes</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Space Heater</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Cable/Gland</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Battery</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Insulation</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Parts Protecion/Seal</a:t>
                      </a:r>
                    </a:p>
                  </a:txBody>
                  <a:tcPr marL="38096" marR="38096" marT="38093" marB="38093" anchor="ctr"/>
                </a:tc>
                <a:extLst>
                  <a:ext uri="{0D108BD9-81ED-4DB2-BD59-A6C34878D82A}">
                    <a16:rowId xmlns:a16="http://schemas.microsoft.com/office/drawing/2014/main" val="10000"/>
                  </a:ext>
                </a:extLst>
              </a:tr>
            </a:tbl>
          </a:graphicData>
        </a:graphic>
      </p:graphicFrame>
      <p:pic>
        <p:nvPicPr>
          <p:cNvPr id="2" name="图片 1" descr="基本保护"/>
          <p:cNvPicPr>
            <a:picLocks noChangeAspect="1"/>
          </p:cNvPicPr>
          <p:nvPr/>
        </p:nvPicPr>
        <p:blipFill>
          <a:blip r:embed="rId3"/>
          <a:stretch>
            <a:fillRect/>
          </a:stretch>
        </p:blipFill>
        <p:spPr>
          <a:xfrm>
            <a:off x="4860290" y="836930"/>
            <a:ext cx="4062730" cy="555815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p:nvPr/>
        </p:nvSpPr>
        <p:spPr>
          <a:xfrm>
            <a:off x="3556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40963" name="TextBox 4"/>
          <p:cNvSpPr txBox="1"/>
          <p:nvPr/>
        </p:nvSpPr>
        <p:spPr>
          <a:xfrm>
            <a:off x="250825" y="260350"/>
            <a:ext cx="823912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4.4 Maintenance condition - Winter Anti-Freeze Preservation</a:t>
            </a:r>
          </a:p>
        </p:txBody>
      </p:sp>
      <p:graphicFrame>
        <p:nvGraphicFramePr>
          <p:cNvPr id="8" name="表格 7"/>
          <p:cNvGraphicFramePr>
            <a:graphicFrameLocks noGrp="1"/>
          </p:cNvGraphicFramePr>
          <p:nvPr>
            <p:custDataLst>
              <p:tags r:id="rId1"/>
            </p:custDataLst>
          </p:nvPr>
        </p:nvGraphicFramePr>
        <p:xfrm>
          <a:off x="107315" y="908685"/>
          <a:ext cx="4521200" cy="5413375"/>
        </p:xfrm>
        <a:graphic>
          <a:graphicData uri="http://schemas.openxmlformats.org/drawingml/2006/table">
            <a:tbl>
              <a:tblPr>
                <a:tableStyleId>{2D5ABB26-0587-4C30-8999-92F81FD0307C}</a:tableStyleId>
              </a:tblPr>
              <a:tblGrid>
                <a:gridCol w="4521200">
                  <a:extLst>
                    <a:ext uri="{9D8B030D-6E8A-4147-A177-3AD203B41FA5}">
                      <a16:colId xmlns:a16="http://schemas.microsoft.com/office/drawing/2014/main" val="20000"/>
                    </a:ext>
                  </a:extLst>
                </a:gridCol>
              </a:tblGrid>
              <a:tr h="5413375">
                <a:tc>
                  <a:txBody>
                    <a:bodyPr/>
                    <a:lstStyle/>
                    <a:p>
                      <a:pPr marL="285750" marR="0" indent="-285750" algn="just" fontAlgn="base">
                        <a:lnSpc>
                          <a:spcPct val="125000"/>
                        </a:lnSpc>
                        <a:spcBef>
                          <a:spcPts val="0"/>
                        </a:spcBef>
                        <a:spcAft>
                          <a:spcPts val="600"/>
                        </a:spcAft>
                        <a:buFont typeface="Wingdings" panose="05000000000000000000" charset="0"/>
                        <a:buChar char="l"/>
                      </a:pPr>
                      <a:r>
                        <a:rPr lang="en-US" sz="1400" kern="0" baseline="0" dirty="0"/>
                        <a:t>Winter preservation of water lines should be performed, water to be drained completely from plate coolers, pumps, recirculating cooling system, washer, valve bodies, piping system completely.</a:t>
                      </a:r>
                      <a:endParaRPr lang="en-US" altLang="zh-CN" sz="1400" kern="0" baseline="0" dirty="0"/>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Drain existing air from air filters resevoir and filters</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Drain attachent of the equipment tanks, valves, pipe etc.</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Leave valves/plugs in open position to allow condensation to drain from system</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If the equipment will be exposed for temperature below 0℃ by flushing with suitable water/glycol mixture or anti freeze.</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Motor heaters/space heaters energized in electrical motors, to prevent condensation from freezing inside electrical motor windings.</a:t>
                      </a:r>
                    </a:p>
                    <a:p>
                      <a:pPr marL="285750" marR="0" indent="-285750" algn="l" fontAlgn="base">
                        <a:lnSpc>
                          <a:spcPct val="125000"/>
                        </a:lnSpc>
                        <a:spcBef>
                          <a:spcPts val="0"/>
                        </a:spcBef>
                        <a:spcAft>
                          <a:spcPts val="600"/>
                        </a:spcAft>
                        <a:buFont typeface="Wingdings" panose="05000000000000000000" charset="0"/>
                        <a:buChar char="l"/>
                      </a:pPr>
                      <a:r>
                        <a:rPr lang="en-US" altLang="zh-CN" sz="1400" kern="0" baseline="0" dirty="0"/>
                        <a:t>If extra large system or equipment, it is supply the air heater or heater cable on machine surface, keep up the temperture over 0 ℃ in the room.</a:t>
                      </a:r>
                    </a:p>
                    <a:p>
                      <a:pPr marR="0" indent="0" algn="l" fontAlgn="base">
                        <a:lnSpc>
                          <a:spcPct val="125000"/>
                        </a:lnSpc>
                        <a:spcBef>
                          <a:spcPts val="0"/>
                        </a:spcBef>
                        <a:spcAft>
                          <a:spcPts val="600"/>
                        </a:spcAft>
                        <a:buFont typeface="Wingdings" panose="05000000000000000000" charset="0"/>
                        <a:buNone/>
                      </a:pPr>
                      <a:endParaRPr lang="en-US" altLang="zh-CN" sz="1400" kern="0" baseline="0" dirty="0"/>
                    </a:p>
                  </a:txBody>
                  <a:tcPr marL="38096" marR="38096" marT="38093" marB="38093" anchor="ctr"/>
                </a:tc>
                <a:extLst>
                  <a:ext uri="{0D108BD9-81ED-4DB2-BD59-A6C34878D82A}">
                    <a16:rowId xmlns:a16="http://schemas.microsoft.com/office/drawing/2014/main" val="10000"/>
                  </a:ext>
                </a:extLst>
              </a:tr>
            </a:tbl>
          </a:graphicData>
        </a:graphic>
      </p:graphicFrame>
      <p:pic>
        <p:nvPicPr>
          <p:cNvPr id="3" name="图片 2" descr="冬季保护2"/>
          <p:cNvPicPr>
            <a:picLocks noChangeAspect="1"/>
          </p:cNvPicPr>
          <p:nvPr/>
        </p:nvPicPr>
        <p:blipFill>
          <a:blip r:embed="rId3"/>
          <a:srcRect b="13671"/>
          <a:stretch>
            <a:fillRect/>
          </a:stretch>
        </p:blipFill>
        <p:spPr>
          <a:xfrm>
            <a:off x="4787900" y="830580"/>
            <a:ext cx="4265295" cy="57111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7" name="TextBox 4"/>
          <p:cNvSpPr txBox="1"/>
          <p:nvPr/>
        </p:nvSpPr>
        <p:spPr>
          <a:xfrm>
            <a:off x="1475740" y="3213100"/>
            <a:ext cx="58826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b="1" dirty="0">
                <a:solidFill>
                  <a:srgbClr val="0070C0"/>
                </a:solidFill>
                <a:latin typeface="Arial" panose="020B0604020202020204" pitchFamily="34" charset="0"/>
                <a:ea typeface="微软雅黑" panose="020B0503020204020204" pitchFamily="34" charset="-122"/>
              </a:rPr>
              <a:t>5. Current Situation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p:nvPr/>
        </p:nvSpPr>
        <p:spPr>
          <a:xfrm>
            <a:off x="3556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40963" name="TextBox 4"/>
          <p:cNvSpPr txBox="1"/>
          <p:nvPr/>
        </p:nvSpPr>
        <p:spPr>
          <a:xfrm>
            <a:off x="250825" y="260350"/>
            <a:ext cx="6121400"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5.1 Current situation</a:t>
            </a:r>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764335736"/>
              </p:ext>
            </p:extLst>
          </p:nvPr>
        </p:nvGraphicFramePr>
        <p:xfrm>
          <a:off x="971550" y="1124585"/>
          <a:ext cx="7543165" cy="1409700"/>
        </p:xfrm>
        <a:graphic>
          <a:graphicData uri="http://schemas.openxmlformats.org/drawingml/2006/table">
            <a:tbl>
              <a:tblPr>
                <a:tableStyleId>{2D5ABB26-0587-4C30-8999-92F81FD0307C}</a:tableStyleId>
              </a:tblPr>
              <a:tblGrid>
                <a:gridCol w="7543165">
                  <a:extLst>
                    <a:ext uri="{9D8B030D-6E8A-4147-A177-3AD203B41FA5}">
                      <a16:colId xmlns:a16="http://schemas.microsoft.com/office/drawing/2014/main" val="20000"/>
                    </a:ext>
                  </a:extLst>
                </a:gridCol>
              </a:tblGrid>
              <a:tr h="1409700">
                <a:tc>
                  <a:txBody>
                    <a:bodyPr/>
                    <a:lstStyle/>
                    <a:p>
                      <a:pPr marL="0" marR="0" indent="0" algn="l" fontAlgn="base">
                        <a:lnSpc>
                          <a:spcPct val="125000"/>
                        </a:lnSpc>
                        <a:spcBef>
                          <a:spcPts val="0"/>
                        </a:spcBef>
                        <a:spcAft>
                          <a:spcPts val="600"/>
                        </a:spcAft>
                        <a:buFont typeface="Wingdings" panose="05000000000000000000" charset="0"/>
                        <a:buNone/>
                      </a:pPr>
                      <a:endParaRPr lang="en-US" sz="1400" kern="0" baseline="0" dirty="0"/>
                    </a:p>
                    <a:p>
                      <a:pPr marL="285750" marR="0" indent="-285750" algn="l" fontAlgn="base">
                        <a:lnSpc>
                          <a:spcPct val="125000"/>
                        </a:lnSpc>
                        <a:spcBef>
                          <a:spcPts val="0"/>
                        </a:spcBef>
                        <a:spcAft>
                          <a:spcPts val="600"/>
                        </a:spcAft>
                        <a:buFont typeface="Wingdings" panose="05000000000000000000" charset="0"/>
                        <a:buChar char="l"/>
                      </a:pPr>
                      <a:r>
                        <a:rPr lang="en-US" sz="1400" kern="0" baseline="0" dirty="0"/>
                        <a:t>We warmly welcome  buyers interested in this project to come to Seller’s shipyard to have a visit on HTB-1. Inspection requires LOI , POF, 5% deposit into escrow 100% refundable if not as presented/ We must accompany any inspection this requires $10,000 travel expenses </a:t>
                      </a:r>
                    </a:p>
                  </a:txBody>
                  <a:tcPr marL="38096" marR="38096" marT="38093" marB="38093" anchor="ctr"/>
                </a:tc>
                <a:extLst>
                  <a:ext uri="{0D108BD9-81ED-4DB2-BD59-A6C34878D82A}">
                    <a16:rowId xmlns:a16="http://schemas.microsoft.com/office/drawing/2014/main" val="10000"/>
                  </a:ext>
                </a:extLst>
              </a:tr>
            </a:tbl>
          </a:graphicData>
        </a:graphic>
      </p:graphicFrame>
      <p:pic>
        <p:nvPicPr>
          <p:cNvPr id="2" name="图片 1" descr="1"/>
          <p:cNvPicPr>
            <a:picLocks noChangeAspect="1"/>
          </p:cNvPicPr>
          <p:nvPr/>
        </p:nvPicPr>
        <p:blipFill>
          <a:blip r:embed="rId3"/>
          <a:stretch>
            <a:fillRect/>
          </a:stretch>
        </p:blipFill>
        <p:spPr>
          <a:xfrm>
            <a:off x="683260" y="2997200"/>
            <a:ext cx="3960495" cy="2971800"/>
          </a:xfrm>
          <a:prstGeom prst="rect">
            <a:avLst/>
          </a:prstGeom>
        </p:spPr>
      </p:pic>
      <p:pic>
        <p:nvPicPr>
          <p:cNvPr id="3" name="图片 2" descr="2"/>
          <p:cNvPicPr>
            <a:picLocks noChangeAspect="1"/>
          </p:cNvPicPr>
          <p:nvPr/>
        </p:nvPicPr>
        <p:blipFill>
          <a:blip r:embed="rId4"/>
          <a:stretch>
            <a:fillRect/>
          </a:stretch>
        </p:blipFill>
        <p:spPr>
          <a:xfrm>
            <a:off x="4860290" y="2997200"/>
            <a:ext cx="3959860" cy="2971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p:nvPr/>
        </p:nvSpPr>
        <p:spPr>
          <a:xfrm>
            <a:off x="3556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40963" name="TextBox 4"/>
          <p:cNvSpPr txBox="1"/>
          <p:nvPr/>
        </p:nvSpPr>
        <p:spPr>
          <a:xfrm>
            <a:off x="250825" y="260350"/>
            <a:ext cx="6121400"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5.1 Current situation</a:t>
            </a:r>
          </a:p>
        </p:txBody>
      </p:sp>
      <p:pic>
        <p:nvPicPr>
          <p:cNvPr id="4" name="图片 3" descr="3"/>
          <p:cNvPicPr>
            <a:picLocks noChangeAspect="1"/>
          </p:cNvPicPr>
          <p:nvPr/>
        </p:nvPicPr>
        <p:blipFill>
          <a:blip r:embed="rId2"/>
          <a:stretch>
            <a:fillRect/>
          </a:stretch>
        </p:blipFill>
        <p:spPr>
          <a:xfrm>
            <a:off x="467360" y="836930"/>
            <a:ext cx="3823335" cy="2868930"/>
          </a:xfrm>
          <a:prstGeom prst="rect">
            <a:avLst/>
          </a:prstGeom>
        </p:spPr>
      </p:pic>
      <p:pic>
        <p:nvPicPr>
          <p:cNvPr id="5" name="图片 4" descr="4"/>
          <p:cNvPicPr>
            <a:picLocks noChangeAspect="1"/>
          </p:cNvPicPr>
          <p:nvPr/>
        </p:nvPicPr>
        <p:blipFill>
          <a:blip r:embed="rId3"/>
          <a:stretch>
            <a:fillRect/>
          </a:stretch>
        </p:blipFill>
        <p:spPr>
          <a:xfrm>
            <a:off x="4500245" y="908685"/>
            <a:ext cx="4078605" cy="5436870"/>
          </a:xfrm>
          <a:prstGeom prst="rect">
            <a:avLst/>
          </a:prstGeom>
        </p:spPr>
      </p:pic>
      <p:pic>
        <p:nvPicPr>
          <p:cNvPr id="11" name="图片 10" descr="5"/>
          <p:cNvPicPr>
            <a:picLocks noChangeAspect="1"/>
          </p:cNvPicPr>
          <p:nvPr/>
        </p:nvPicPr>
        <p:blipFill>
          <a:blip r:embed="rId4"/>
          <a:srcRect b="12084"/>
          <a:stretch>
            <a:fillRect/>
          </a:stretch>
        </p:blipFill>
        <p:spPr>
          <a:xfrm>
            <a:off x="467995" y="3836035"/>
            <a:ext cx="3811270" cy="25133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E:\工作\其他\HTB钻井驳船项目情况汇报\DSCN3524c副本.jpg"/>
          <p:cNvPicPr>
            <a:picLocks noChangeAspect="1"/>
          </p:cNvPicPr>
          <p:nvPr/>
        </p:nvPicPr>
        <p:blipFill>
          <a:blip r:embed="rId2"/>
          <a:stretch>
            <a:fillRect/>
          </a:stretch>
        </p:blipFill>
        <p:spPr>
          <a:xfrm>
            <a:off x="-34925" y="693738"/>
            <a:ext cx="4845050" cy="3209925"/>
          </a:xfrm>
          <a:prstGeom prst="rect">
            <a:avLst/>
          </a:prstGeom>
          <a:noFill/>
          <a:ln w="9525" cap="flat" cmpd="sng">
            <a:solidFill>
              <a:schemeClr val="bg1"/>
            </a:solidFill>
            <a:prstDash val="solid"/>
            <a:miter/>
            <a:headEnd type="none" w="med" len="med"/>
            <a:tailEnd type="none" w="med" len="med"/>
          </a:ln>
        </p:spPr>
      </p:pic>
      <p:sp>
        <p:nvSpPr>
          <p:cNvPr id="15363"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15364" name="TextBox 4"/>
          <p:cNvSpPr txBox="1"/>
          <p:nvPr/>
        </p:nvSpPr>
        <p:spPr>
          <a:xfrm>
            <a:off x="250825" y="260350"/>
            <a:ext cx="552132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chemeClr val="bg1"/>
                </a:solidFill>
                <a:latin typeface="Arial" panose="020B0604020202020204" pitchFamily="34" charset="0"/>
                <a:ea typeface="微软雅黑" panose="020B0503020204020204" pitchFamily="34" charset="-122"/>
              </a:rPr>
              <a:t>1.1 Technical Specification - Overview</a:t>
            </a:r>
          </a:p>
        </p:txBody>
      </p:sp>
      <p:sp>
        <p:nvSpPr>
          <p:cNvPr id="15365" name="Rectangle 1"/>
          <p:cNvSpPr txBox="1"/>
          <p:nvPr/>
        </p:nvSpPr>
        <p:spPr>
          <a:xfrm>
            <a:off x="5041900" y="1055688"/>
            <a:ext cx="3768725" cy="21494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9525" lvl="0" indent="0" algn="just" eaLnBrk="1" hangingPunct="1">
              <a:spcBef>
                <a:spcPct val="0"/>
              </a:spcBef>
              <a:buNone/>
            </a:pPr>
            <a:r>
              <a:rPr lang="en-US" altLang="zh-CN" sz="1500" dirty="0">
                <a:latin typeface="Arial" panose="020B0604020202020204" pitchFamily="34" charset="0"/>
                <a:ea typeface="微软雅黑" panose="020B0503020204020204" pitchFamily="34" charset="-122"/>
                <a:sym typeface="Arial" panose="020B0604020202020204" pitchFamily="34" charset="0"/>
              </a:rPr>
              <a:t>The tender drilling barge is designed for efficient and safe drilling and work-over operations using a Mast Equipment Package (MEP) set upon fixed installations in water depths between 10 and 120 meter in primarily benign environments, such as those West of Africa and in South East Asia but shall be designed for unrestricted service. </a:t>
            </a:r>
          </a:p>
        </p:txBody>
      </p:sp>
      <p:pic>
        <p:nvPicPr>
          <p:cNvPr id="15367" name="内容占位符 3" descr="12"/>
          <p:cNvPicPr>
            <a:picLocks noGrp="1"/>
          </p:cNvPicPr>
          <p:nvPr/>
        </p:nvPicPr>
        <p:blipFill>
          <a:blip r:embed="rId3"/>
          <a:stretch>
            <a:fillRect/>
          </a:stretch>
        </p:blipFill>
        <p:spPr>
          <a:xfrm>
            <a:off x="0" y="3862388"/>
            <a:ext cx="4813300" cy="2805112"/>
          </a:xfrm>
          <a:prstGeom prst="rect">
            <a:avLst/>
          </a:prstGeom>
          <a:noFill/>
          <a:ln w="9525" cap="flat" cmpd="sng">
            <a:solidFill>
              <a:schemeClr val="bg1"/>
            </a:solidFill>
            <a:prstDash val="solid"/>
            <a:miter/>
            <a:headEnd type="none" w="med" len="med"/>
            <a:tailEnd type="none" w="med" len="med"/>
          </a:ln>
        </p:spPr>
      </p:pic>
      <p:sp>
        <p:nvSpPr>
          <p:cNvPr id="15368" name="文本框 2"/>
          <p:cNvSpPr txBox="1"/>
          <p:nvPr/>
        </p:nvSpPr>
        <p:spPr>
          <a:xfrm>
            <a:off x="5043488" y="4149725"/>
            <a:ext cx="3725862" cy="21494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9525" lvl="0" indent="0" algn="just" eaLnBrk="1" hangingPunct="1">
              <a:spcBef>
                <a:spcPct val="0"/>
              </a:spcBef>
              <a:buNone/>
            </a:pPr>
            <a:r>
              <a:rPr lang="en-US" altLang="zh-CN" sz="1500" dirty="0">
                <a:latin typeface="Arial" panose="020B0604020202020204" pitchFamily="34" charset="0"/>
                <a:ea typeface="微软雅黑" panose="020B0503020204020204" pitchFamily="34" charset="-122"/>
                <a:sym typeface="宋体" panose="02010600030101010101" pitchFamily="2" charset="-122"/>
              </a:rPr>
              <a:t>The Vessel will transport, erect onto a fixed platform installation a MEP structure for use during drilling and work-over operations. The Vessel will have required facilities installed to provide the MEP with services such as electrical power, drilling mud, cement, compressed air, water, etc. in order to fulfill operations described in this specification.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4" descr="_1030218"/>
          <p:cNvPicPr>
            <a:picLocks noChangeAspect="1"/>
          </p:cNvPicPr>
          <p:nvPr/>
        </p:nvPicPr>
        <p:blipFill>
          <a:blip r:embed="rId2">
            <a:lum contrast="6000"/>
          </a:blip>
          <a:stretch>
            <a:fillRect/>
          </a:stretch>
        </p:blipFill>
        <p:spPr>
          <a:xfrm>
            <a:off x="-52387" y="692150"/>
            <a:ext cx="2508250" cy="2595563"/>
          </a:xfrm>
          <a:prstGeom prst="rect">
            <a:avLst/>
          </a:prstGeom>
          <a:noFill/>
          <a:ln w="9525" cap="flat" cmpd="sng">
            <a:solidFill>
              <a:schemeClr val="bg1"/>
            </a:solidFill>
            <a:prstDash val="solid"/>
            <a:miter/>
            <a:headEnd type="none" w="med" len="med"/>
            <a:tailEnd type="none" w="med" len="med"/>
          </a:ln>
        </p:spPr>
      </p:pic>
      <p:pic>
        <p:nvPicPr>
          <p:cNvPr id="16387" name="图片 6" descr="_1030178"/>
          <p:cNvPicPr>
            <a:picLocks noChangeAspect="1"/>
          </p:cNvPicPr>
          <p:nvPr/>
        </p:nvPicPr>
        <p:blipFill>
          <a:blip r:embed="rId3">
            <a:lum contrast="12000"/>
          </a:blip>
          <a:stretch>
            <a:fillRect/>
          </a:stretch>
        </p:blipFill>
        <p:spPr>
          <a:xfrm>
            <a:off x="-34925" y="3213100"/>
            <a:ext cx="2446338" cy="1871663"/>
          </a:xfrm>
          <a:prstGeom prst="rect">
            <a:avLst/>
          </a:prstGeom>
          <a:noFill/>
          <a:ln w="9525" cap="flat" cmpd="sng">
            <a:solidFill>
              <a:schemeClr val="bg1"/>
            </a:solidFill>
            <a:prstDash val="solid"/>
            <a:miter/>
            <a:headEnd type="none" w="med" len="med"/>
            <a:tailEnd type="none" w="med" len="med"/>
          </a:ln>
        </p:spPr>
      </p:pic>
      <p:pic>
        <p:nvPicPr>
          <p:cNvPr id="16388" name="Picture 7" descr="E:\工作\其他\HTB钻井驳船项目情况汇报\DSCN3494c.jpg"/>
          <p:cNvPicPr>
            <a:picLocks noGrp="1" noChangeAspect="1"/>
          </p:cNvPicPr>
          <p:nvPr>
            <p:ph idx="4294967295"/>
          </p:nvPr>
        </p:nvPicPr>
        <p:blipFill>
          <a:blip r:embed="rId4"/>
          <a:srcRect/>
          <a:stretch>
            <a:fillRect/>
          </a:stretch>
        </p:blipFill>
        <p:spPr>
          <a:xfrm>
            <a:off x="2413000" y="693738"/>
            <a:ext cx="2481263" cy="1771650"/>
          </a:xfrm>
          <a:solidFill>
            <a:schemeClr val="bg1">
              <a:alpha val="100000"/>
            </a:schemeClr>
          </a:solidFill>
          <a:ln>
            <a:solidFill>
              <a:schemeClr val="bg1">
                <a:alpha val="100000"/>
              </a:schemeClr>
            </a:solidFill>
            <a:miter lim="800000"/>
            <a:headEnd/>
            <a:tailEnd/>
          </a:ln>
        </p:spPr>
      </p:pic>
      <p:sp>
        <p:nvSpPr>
          <p:cNvPr id="16389"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16390" name="TextBox 4"/>
          <p:cNvSpPr txBox="1"/>
          <p:nvPr/>
        </p:nvSpPr>
        <p:spPr>
          <a:xfrm>
            <a:off x="250825" y="260350"/>
            <a:ext cx="486029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chemeClr val="bg1"/>
                </a:solidFill>
                <a:latin typeface="Arial" panose="020B0604020202020204" pitchFamily="34" charset="0"/>
                <a:ea typeface="微软雅黑" panose="020B0503020204020204" pitchFamily="34" charset="-122"/>
              </a:rPr>
              <a:t>1.1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Overview</a:t>
            </a:r>
            <a:endParaRPr lang="en-US" altLang="zh-CN" sz="2000" b="1" dirty="0">
              <a:solidFill>
                <a:schemeClr val="bg1"/>
              </a:solidFill>
              <a:latin typeface="Arial" panose="020B0604020202020204" pitchFamily="34" charset="0"/>
              <a:ea typeface="微软雅黑" panose="020B0503020204020204" pitchFamily="34" charset="-122"/>
            </a:endParaRPr>
          </a:p>
        </p:txBody>
      </p:sp>
      <p:sp>
        <p:nvSpPr>
          <p:cNvPr id="16391" name="Rectangle 1"/>
          <p:cNvSpPr/>
          <p:nvPr/>
        </p:nvSpPr>
        <p:spPr>
          <a:xfrm>
            <a:off x="5200650" y="952500"/>
            <a:ext cx="3533775" cy="243840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just">
              <a:spcBef>
                <a:spcPct val="0"/>
              </a:spcBef>
              <a:buNone/>
            </a:pPr>
            <a:r>
              <a:rPr lang="zh-CN" altLang="zh-CN" sz="1400" dirty="0">
                <a:latin typeface="Arial" panose="020B0604020202020204" pitchFamily="34" charset="0"/>
              </a:rPr>
              <a:t>Onboard the Vessel shall be arranged drilling support facilities such as bulk handling, storage and mixing, mud storage in tanks and pits, high pressure mud pump equipment, well cementing capacity, pipe and tubular storage and remote drilling control and monitoring system. Furthermore the Vessel will provide office facilities, accommodation for up to 140 persons, helicopter landing facilities and life boat rescue arrangement. </a:t>
            </a:r>
          </a:p>
        </p:txBody>
      </p:sp>
      <p:sp>
        <p:nvSpPr>
          <p:cNvPr id="16393" name="文本框 2"/>
          <p:cNvSpPr txBox="1"/>
          <p:nvPr/>
        </p:nvSpPr>
        <p:spPr>
          <a:xfrm>
            <a:off x="5207000" y="3648075"/>
            <a:ext cx="3470275" cy="28638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just">
              <a:spcBef>
                <a:spcPct val="0"/>
              </a:spcBef>
              <a:buNone/>
            </a:pPr>
            <a:r>
              <a:rPr lang="zh-CN" altLang="zh-CN" sz="1400" dirty="0">
                <a:latin typeface="Arial" panose="020B0604020202020204" pitchFamily="34" charset="0"/>
                <a:sym typeface="Arial" panose="020B0604020202020204" pitchFamily="34" charset="0"/>
              </a:rPr>
              <a:t>The Vessel will be moored with the fwd end towards the fixed installation. The Vessel is arranged with the main crane located aft of midship at port side. This will facilitate that the Vessel to be moored alongside the fixed installation (beam or stem heading the prevailing wind direction) during erection of the MEP onto the fixed installation deck. Before commencing the support of the drilling/work-over operations, the Vessel will be repositioned with the fwd end towards the fixed installation. </a:t>
            </a:r>
          </a:p>
        </p:txBody>
      </p:sp>
      <p:pic>
        <p:nvPicPr>
          <p:cNvPr id="16394" name="图片 1" descr="_1030189"/>
          <p:cNvPicPr>
            <a:picLocks noChangeAspect="1"/>
          </p:cNvPicPr>
          <p:nvPr/>
        </p:nvPicPr>
        <p:blipFill>
          <a:blip r:embed="rId5">
            <a:lum bright="12000" contrast="24000"/>
          </a:blip>
          <a:stretch>
            <a:fillRect/>
          </a:stretch>
        </p:blipFill>
        <p:spPr>
          <a:xfrm>
            <a:off x="2413000" y="2420938"/>
            <a:ext cx="2481263" cy="1798637"/>
          </a:xfrm>
          <a:prstGeom prst="rect">
            <a:avLst/>
          </a:prstGeom>
          <a:noFill/>
          <a:ln w="9525" cap="flat" cmpd="sng">
            <a:solidFill>
              <a:schemeClr val="bg1"/>
            </a:solidFill>
            <a:prstDash val="solid"/>
            <a:miter/>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pic>
        <p:nvPicPr>
          <p:cNvPr id="17411" name="Picture 8" descr="C:\Users\Alan\AppData\Local\Temp\ksohtml\wpsBFEC.tmp.jpg"/>
          <p:cNvPicPr>
            <a:picLocks noChangeAspect="1"/>
          </p:cNvPicPr>
          <p:nvPr/>
        </p:nvPicPr>
        <p:blipFill>
          <a:blip r:embed="rId2"/>
          <a:stretch>
            <a:fillRect/>
          </a:stretch>
        </p:blipFill>
        <p:spPr>
          <a:xfrm>
            <a:off x="814388" y="1016000"/>
            <a:ext cx="7526337" cy="5410200"/>
          </a:xfrm>
          <a:prstGeom prst="rect">
            <a:avLst/>
          </a:prstGeom>
          <a:noFill/>
          <a:ln w="9525">
            <a:noFill/>
          </a:ln>
        </p:spPr>
      </p:pic>
      <p:sp>
        <p:nvSpPr>
          <p:cNvPr id="17413" name="TextBox 4"/>
          <p:cNvSpPr txBox="1"/>
          <p:nvPr/>
        </p:nvSpPr>
        <p:spPr>
          <a:xfrm>
            <a:off x="250825" y="260350"/>
            <a:ext cx="493458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chemeClr val="bg1"/>
                </a:solidFill>
                <a:latin typeface="Arial" panose="020B0604020202020204" pitchFamily="34" charset="0"/>
                <a:ea typeface="微软雅黑" panose="020B0503020204020204" pitchFamily="34" charset="-122"/>
              </a:rPr>
              <a:t>1.1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Overview</a:t>
            </a:r>
            <a:endParaRPr lang="en-US" altLang="zh-CN" sz="2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graphicFrame>
        <p:nvGraphicFramePr>
          <p:cNvPr id="6" name="表格 5"/>
          <p:cNvGraphicFramePr>
            <a:graphicFrameLocks noGrp="1"/>
          </p:cNvGraphicFramePr>
          <p:nvPr/>
        </p:nvGraphicFramePr>
        <p:xfrm>
          <a:off x="4356100" y="981075"/>
          <a:ext cx="4594225" cy="5035548"/>
        </p:xfrm>
        <a:graphic>
          <a:graphicData uri="http://schemas.openxmlformats.org/drawingml/2006/table">
            <a:tbl>
              <a:tblPr>
                <a:tableStyleId>{2D5ABB26-0587-4C30-8999-92F81FD0307C}</a:tableStyleId>
              </a:tblPr>
              <a:tblGrid>
                <a:gridCol w="1614170">
                  <a:extLst>
                    <a:ext uri="{9D8B030D-6E8A-4147-A177-3AD203B41FA5}">
                      <a16:colId xmlns:a16="http://schemas.microsoft.com/office/drawing/2014/main" val="20000"/>
                    </a:ext>
                  </a:extLst>
                </a:gridCol>
                <a:gridCol w="2980055">
                  <a:extLst>
                    <a:ext uri="{9D8B030D-6E8A-4147-A177-3AD203B41FA5}">
                      <a16:colId xmlns:a16="http://schemas.microsoft.com/office/drawing/2014/main" val="20001"/>
                    </a:ext>
                  </a:extLst>
                </a:gridCol>
              </a:tblGrid>
              <a:tr h="258681">
                <a:tc>
                  <a:txBody>
                    <a:bodyPr/>
                    <a:lstStyle/>
                    <a:p>
                      <a:pPr marL="0" marR="0" algn="l" fontAlgn="base">
                        <a:spcBef>
                          <a:spcPts val="0"/>
                        </a:spcBef>
                        <a:spcAft>
                          <a:spcPts val="0"/>
                        </a:spcAft>
                      </a:pPr>
                      <a:r>
                        <a:rPr lang="en-US" sz="1200" kern="0" dirty="0">
                          <a:solidFill>
                            <a:schemeClr val="tx1"/>
                          </a:solidFill>
                        </a:rPr>
                        <a:t>Design:</a:t>
                      </a:r>
                    </a:p>
                  </a:txBody>
                  <a:tcPr marL="36092" marR="36092" marT="36303" marB="36303"/>
                </a:tc>
                <a:tc>
                  <a:txBody>
                    <a:bodyPr/>
                    <a:lstStyle/>
                    <a:p>
                      <a:pPr marL="0" marR="0" algn="l" fontAlgn="base">
                        <a:spcBef>
                          <a:spcPts val="0"/>
                        </a:spcBef>
                        <a:spcAft>
                          <a:spcPts val="0"/>
                        </a:spcAft>
                      </a:pPr>
                      <a:r>
                        <a:rPr lang="en-US" sz="1200" kern="0" dirty="0" err="1">
                          <a:solidFill>
                            <a:schemeClr val="tx1"/>
                          </a:solidFill>
                        </a:rPr>
                        <a:t>BassTech</a:t>
                      </a:r>
                      <a:r>
                        <a:rPr lang="en-US" sz="1200" kern="0">
                          <a:solidFill>
                            <a:schemeClr val="tx1"/>
                          </a:solidFill>
                        </a:rPr>
                        <a:t> A/S. Gothenburg, Sweden</a:t>
                      </a:r>
                    </a:p>
                  </a:txBody>
                  <a:tcPr marL="36092" marR="36092" marT="36303" marB="36303"/>
                </a:tc>
                <a:extLst>
                  <a:ext uri="{0D108BD9-81ED-4DB2-BD59-A6C34878D82A}">
                    <a16:rowId xmlns:a16="http://schemas.microsoft.com/office/drawing/2014/main" val="10000"/>
                  </a:ext>
                </a:extLst>
              </a:tr>
              <a:tr h="256558">
                <a:tc>
                  <a:txBody>
                    <a:bodyPr/>
                    <a:lstStyle/>
                    <a:p>
                      <a:pPr marL="0" marR="0" algn="l" fontAlgn="base">
                        <a:spcBef>
                          <a:spcPts val="0"/>
                        </a:spcBef>
                        <a:spcAft>
                          <a:spcPts val="0"/>
                        </a:spcAft>
                      </a:pPr>
                      <a:r>
                        <a:rPr lang="en-US" sz="1200" kern="0" dirty="0">
                          <a:solidFill>
                            <a:schemeClr val="tx1"/>
                          </a:solidFill>
                        </a:rPr>
                        <a:t>Overall length:</a:t>
                      </a:r>
                    </a:p>
                  </a:txBody>
                  <a:tcPr marL="36092" marR="36092" marT="36303" marB="36303"/>
                </a:tc>
                <a:tc>
                  <a:txBody>
                    <a:bodyPr/>
                    <a:lstStyle/>
                    <a:p>
                      <a:pPr marL="0" marR="0" algn="l" fontAlgn="base">
                        <a:spcBef>
                          <a:spcPts val="0"/>
                        </a:spcBef>
                        <a:spcAft>
                          <a:spcPts val="0"/>
                        </a:spcAft>
                      </a:pPr>
                      <a:r>
                        <a:rPr lang="en-US" sz="1200" kern="0">
                          <a:solidFill>
                            <a:schemeClr val="tx1"/>
                          </a:solidFill>
                        </a:rPr>
                        <a:t>112.9 m</a:t>
                      </a:r>
                    </a:p>
                  </a:txBody>
                  <a:tcPr marL="36092" marR="36092" marT="36303" marB="36303"/>
                </a:tc>
                <a:extLst>
                  <a:ext uri="{0D108BD9-81ED-4DB2-BD59-A6C34878D82A}">
                    <a16:rowId xmlns:a16="http://schemas.microsoft.com/office/drawing/2014/main" val="10001"/>
                  </a:ext>
                </a:extLst>
              </a:tr>
              <a:tr h="256558">
                <a:tc>
                  <a:txBody>
                    <a:bodyPr/>
                    <a:lstStyle/>
                    <a:p>
                      <a:pPr marL="0" marR="0" algn="l" fontAlgn="base">
                        <a:spcBef>
                          <a:spcPts val="0"/>
                        </a:spcBef>
                        <a:spcAft>
                          <a:spcPts val="0"/>
                        </a:spcAft>
                      </a:pPr>
                      <a:r>
                        <a:rPr lang="en-US" sz="1200" kern="0" dirty="0">
                          <a:solidFill>
                            <a:schemeClr val="tx1"/>
                          </a:solidFill>
                        </a:rPr>
                        <a:t>Overall breadth:</a:t>
                      </a:r>
                    </a:p>
                  </a:txBody>
                  <a:tcPr marL="36092" marR="36092" marT="36303" marB="36303"/>
                </a:tc>
                <a:tc>
                  <a:txBody>
                    <a:bodyPr/>
                    <a:lstStyle/>
                    <a:p>
                      <a:pPr marL="0" marR="0" algn="l" fontAlgn="base">
                        <a:spcBef>
                          <a:spcPts val="0"/>
                        </a:spcBef>
                        <a:spcAft>
                          <a:spcPts val="0"/>
                        </a:spcAft>
                      </a:pPr>
                      <a:r>
                        <a:rPr lang="en-US" sz="1200" kern="0">
                          <a:solidFill>
                            <a:schemeClr val="tx1"/>
                          </a:solidFill>
                        </a:rPr>
                        <a:t>35.8 m</a:t>
                      </a:r>
                    </a:p>
                  </a:txBody>
                  <a:tcPr marL="36092" marR="36092" marT="36303" marB="36303"/>
                </a:tc>
                <a:extLst>
                  <a:ext uri="{0D108BD9-81ED-4DB2-BD59-A6C34878D82A}">
                    <a16:rowId xmlns:a16="http://schemas.microsoft.com/office/drawing/2014/main" val="10002"/>
                  </a:ext>
                </a:extLst>
              </a:tr>
              <a:tr h="256558">
                <a:tc>
                  <a:txBody>
                    <a:bodyPr/>
                    <a:lstStyle/>
                    <a:p>
                      <a:pPr marL="0" marR="0" algn="l" fontAlgn="base">
                        <a:spcBef>
                          <a:spcPts val="0"/>
                        </a:spcBef>
                        <a:spcAft>
                          <a:spcPts val="0"/>
                        </a:spcAft>
                      </a:pPr>
                      <a:r>
                        <a:rPr lang="en-US" sz="1200" kern="0" dirty="0">
                          <a:solidFill>
                            <a:schemeClr val="tx1"/>
                          </a:solidFill>
                        </a:rPr>
                        <a:t>Depth to main deck:</a:t>
                      </a:r>
                    </a:p>
                  </a:txBody>
                  <a:tcPr marL="36092" marR="36092" marT="36303" marB="36303"/>
                </a:tc>
                <a:tc>
                  <a:txBody>
                    <a:bodyPr/>
                    <a:lstStyle/>
                    <a:p>
                      <a:pPr marL="0" marR="0" algn="l" fontAlgn="base">
                        <a:spcBef>
                          <a:spcPts val="0"/>
                        </a:spcBef>
                        <a:spcAft>
                          <a:spcPts val="0"/>
                        </a:spcAft>
                      </a:pPr>
                      <a:r>
                        <a:rPr lang="en-US" sz="1200" kern="0" dirty="0">
                          <a:solidFill>
                            <a:schemeClr val="tx1"/>
                          </a:solidFill>
                        </a:rPr>
                        <a:t>11.1 m</a:t>
                      </a:r>
                    </a:p>
                  </a:txBody>
                  <a:tcPr marL="36092" marR="36092" marT="36303" marB="36303"/>
                </a:tc>
                <a:extLst>
                  <a:ext uri="{0D108BD9-81ED-4DB2-BD59-A6C34878D82A}">
                    <a16:rowId xmlns:a16="http://schemas.microsoft.com/office/drawing/2014/main" val="10003"/>
                  </a:ext>
                </a:extLst>
              </a:tr>
              <a:tr h="256765">
                <a:tc>
                  <a:txBody>
                    <a:bodyPr/>
                    <a:lstStyle/>
                    <a:p>
                      <a:pPr marL="0" marR="0" algn="l" fontAlgn="base">
                        <a:spcBef>
                          <a:spcPts val="0"/>
                        </a:spcBef>
                        <a:spcAft>
                          <a:spcPts val="0"/>
                        </a:spcAft>
                      </a:pPr>
                      <a:r>
                        <a:rPr lang="en-US" sz="1200" kern="0" dirty="0">
                          <a:solidFill>
                            <a:schemeClr val="tx1"/>
                          </a:solidFill>
                        </a:rPr>
                        <a:t>Design draught:</a:t>
                      </a:r>
                    </a:p>
                  </a:txBody>
                  <a:tcPr marL="36092" marR="36092" marT="36303" marB="36303"/>
                </a:tc>
                <a:tc>
                  <a:txBody>
                    <a:bodyPr/>
                    <a:lstStyle/>
                    <a:p>
                      <a:pPr marL="0" marR="0" algn="l" fontAlgn="base">
                        <a:spcBef>
                          <a:spcPts val="0"/>
                        </a:spcBef>
                        <a:spcAft>
                          <a:spcPts val="0"/>
                        </a:spcAft>
                      </a:pPr>
                      <a:r>
                        <a:rPr lang="en-US" sz="1200" kern="0" dirty="0">
                          <a:solidFill>
                            <a:schemeClr val="tx1"/>
                          </a:solidFill>
                        </a:rPr>
                        <a:t>6.3 m</a:t>
                      </a:r>
                    </a:p>
                  </a:txBody>
                  <a:tcPr marL="36092" marR="36092" marT="36303" marB="36303"/>
                </a:tc>
                <a:extLst>
                  <a:ext uri="{0D108BD9-81ED-4DB2-BD59-A6C34878D82A}">
                    <a16:rowId xmlns:a16="http://schemas.microsoft.com/office/drawing/2014/main" val="10004"/>
                  </a:ext>
                </a:extLst>
              </a:tr>
              <a:tr h="256558">
                <a:tc>
                  <a:txBody>
                    <a:bodyPr/>
                    <a:lstStyle/>
                    <a:p>
                      <a:pPr marL="0" marR="0" algn="l" fontAlgn="base">
                        <a:spcBef>
                          <a:spcPts val="0"/>
                        </a:spcBef>
                        <a:spcAft>
                          <a:spcPts val="0"/>
                        </a:spcAft>
                      </a:pPr>
                      <a:r>
                        <a:rPr lang="en-US" sz="1200" kern="0" dirty="0">
                          <a:solidFill>
                            <a:schemeClr val="tx1"/>
                          </a:solidFill>
                        </a:rPr>
                        <a:t>Operating water depth:</a:t>
                      </a:r>
                    </a:p>
                  </a:txBody>
                  <a:tcPr marL="36092" marR="36092" marT="36303" marB="36303"/>
                </a:tc>
                <a:tc>
                  <a:txBody>
                    <a:bodyPr/>
                    <a:lstStyle/>
                    <a:p>
                      <a:pPr marL="0" marR="0" algn="l" fontAlgn="base">
                        <a:spcBef>
                          <a:spcPts val="0"/>
                        </a:spcBef>
                        <a:spcAft>
                          <a:spcPts val="0"/>
                        </a:spcAft>
                      </a:pPr>
                      <a:r>
                        <a:rPr lang="en-US" sz="1200" kern="0" dirty="0">
                          <a:solidFill>
                            <a:schemeClr val="tx1"/>
                          </a:solidFill>
                        </a:rPr>
                        <a:t>10m~120m</a:t>
                      </a:r>
                    </a:p>
                  </a:txBody>
                  <a:tcPr marL="36092" marR="36092" marT="36303" marB="36303"/>
                </a:tc>
                <a:extLst>
                  <a:ext uri="{0D108BD9-81ED-4DB2-BD59-A6C34878D82A}">
                    <a16:rowId xmlns:a16="http://schemas.microsoft.com/office/drawing/2014/main" val="10005"/>
                  </a:ext>
                </a:extLst>
              </a:tr>
              <a:tr h="808619">
                <a:tc>
                  <a:txBody>
                    <a:bodyPr/>
                    <a:lstStyle/>
                    <a:p>
                      <a:pPr marL="0" marR="0" algn="l" fontAlgn="base">
                        <a:spcBef>
                          <a:spcPts val="0"/>
                        </a:spcBef>
                        <a:spcAft>
                          <a:spcPts val="0"/>
                        </a:spcAft>
                      </a:pPr>
                      <a:r>
                        <a:rPr lang="en-US" sz="1200" kern="0" dirty="0">
                          <a:solidFill>
                            <a:schemeClr val="tx1"/>
                          </a:solidFill>
                        </a:rPr>
                        <a:t>Main deck area:</a:t>
                      </a:r>
                    </a:p>
                  </a:txBody>
                  <a:tcPr marL="36092" marR="36092" marT="36303" marB="36303"/>
                </a:tc>
                <a:tc>
                  <a:txBody>
                    <a:bodyPr/>
                    <a:lstStyle/>
                    <a:p>
                      <a:pPr marL="0" marR="0" algn="l" fontAlgn="base">
                        <a:spcBef>
                          <a:spcPts val="0"/>
                        </a:spcBef>
                        <a:spcAft>
                          <a:spcPts val="0"/>
                        </a:spcAft>
                      </a:pPr>
                      <a:r>
                        <a:rPr lang="en-US" sz="1200" kern="0" dirty="0">
                          <a:solidFill>
                            <a:schemeClr val="tx1"/>
                          </a:solidFill>
                        </a:rPr>
                        <a:t>Pipe rack area 890 m2 </a:t>
                      </a:r>
                    </a:p>
                    <a:p>
                      <a:pPr marL="0" marR="0" algn="l" fontAlgn="base">
                        <a:spcBef>
                          <a:spcPts val="0"/>
                        </a:spcBef>
                        <a:spcAft>
                          <a:spcPts val="0"/>
                        </a:spcAft>
                      </a:pPr>
                      <a:r>
                        <a:rPr lang="en-US" sz="1200" kern="0" dirty="0">
                          <a:solidFill>
                            <a:schemeClr val="tx1"/>
                          </a:solidFill>
                        </a:rPr>
                        <a:t>Main deck general lay-down area 150 m2 </a:t>
                      </a:r>
                    </a:p>
                    <a:p>
                      <a:pPr marL="0" marR="0" algn="l" fontAlgn="base">
                        <a:spcBef>
                          <a:spcPts val="0"/>
                        </a:spcBef>
                        <a:spcAft>
                          <a:spcPts val="0"/>
                        </a:spcAft>
                      </a:pPr>
                      <a:r>
                        <a:rPr lang="en-US" sz="1200" kern="0" dirty="0">
                          <a:solidFill>
                            <a:schemeClr val="tx1"/>
                          </a:solidFill>
                        </a:rPr>
                        <a:t>Texas deck lay-down area 310 m2</a:t>
                      </a:r>
                    </a:p>
                    <a:p>
                      <a:pPr marL="0" marR="0" algn="l" fontAlgn="base">
                        <a:spcBef>
                          <a:spcPts val="0"/>
                        </a:spcBef>
                        <a:spcAft>
                          <a:spcPts val="0"/>
                        </a:spcAft>
                      </a:pPr>
                      <a:r>
                        <a:rPr lang="en-US" sz="1200" kern="0" dirty="0">
                          <a:solidFill>
                            <a:schemeClr val="tx1"/>
                          </a:solidFill>
                        </a:rPr>
                        <a:t>Sack storage area 300 m2 </a:t>
                      </a:r>
                    </a:p>
                  </a:txBody>
                  <a:tcPr marL="36092" marR="36092" marT="36303" marB="36303"/>
                </a:tc>
                <a:extLst>
                  <a:ext uri="{0D108BD9-81ED-4DB2-BD59-A6C34878D82A}">
                    <a16:rowId xmlns:a16="http://schemas.microsoft.com/office/drawing/2014/main" val="10006"/>
                  </a:ext>
                </a:extLst>
              </a:tr>
              <a:tr h="256558">
                <a:tc>
                  <a:txBody>
                    <a:bodyPr/>
                    <a:lstStyle/>
                    <a:p>
                      <a:pPr marL="0" marR="0" algn="l" fontAlgn="base">
                        <a:spcBef>
                          <a:spcPts val="0"/>
                        </a:spcBef>
                        <a:spcAft>
                          <a:spcPts val="0"/>
                        </a:spcAft>
                      </a:pPr>
                      <a:r>
                        <a:rPr lang="en-US" altLang="zh-CN" sz="1200" kern="0" dirty="0">
                          <a:solidFill>
                            <a:schemeClr val="tx1"/>
                          </a:solidFill>
                        </a:rPr>
                        <a:t>Total Payload:</a:t>
                      </a:r>
                    </a:p>
                  </a:txBody>
                  <a:tcPr marL="36092" marR="36092" marT="36303" marB="36303"/>
                </a:tc>
                <a:tc>
                  <a:txBody>
                    <a:bodyPr/>
                    <a:lstStyle/>
                    <a:p>
                      <a:pPr marL="0" marR="0" algn="l" fontAlgn="base">
                        <a:spcBef>
                          <a:spcPts val="0"/>
                        </a:spcBef>
                        <a:spcAft>
                          <a:spcPts val="0"/>
                        </a:spcAft>
                      </a:pPr>
                      <a:r>
                        <a:rPr lang="en-US" altLang="zh-CN" sz="1200" kern="0" dirty="0">
                          <a:solidFill>
                            <a:schemeClr val="tx1"/>
                          </a:solidFill>
                        </a:rPr>
                        <a:t>6,000 </a:t>
                      </a:r>
                      <a:r>
                        <a:rPr lang="en-US" altLang="zh-CN" sz="1200" kern="0" dirty="0" err="1">
                          <a:solidFill>
                            <a:schemeClr val="tx1"/>
                          </a:solidFill>
                        </a:rPr>
                        <a:t>mt</a:t>
                      </a:r>
                      <a:r>
                        <a:rPr lang="en-US" altLang="zh-CN" sz="1200" kern="0" dirty="0">
                          <a:solidFill>
                            <a:schemeClr val="tx1"/>
                          </a:solidFill>
                        </a:rPr>
                        <a:t> at Design Draft (full</a:t>
                      </a:r>
                      <a:r>
                        <a:rPr lang="en-US" altLang="zh-CN" sz="1200" kern="0" baseline="0" dirty="0">
                          <a:solidFill>
                            <a:schemeClr val="tx1"/>
                          </a:solidFill>
                        </a:rPr>
                        <a:t> load draft</a:t>
                      </a:r>
                      <a:r>
                        <a:rPr lang="en-US" altLang="zh-CN" sz="1200" kern="0" dirty="0">
                          <a:solidFill>
                            <a:schemeClr val="tx1"/>
                          </a:solidFill>
                        </a:rPr>
                        <a:t>)</a:t>
                      </a:r>
                    </a:p>
                  </a:txBody>
                  <a:tcPr marL="36092" marR="36092" marT="36303" marB="36303"/>
                </a:tc>
                <a:extLst>
                  <a:ext uri="{0D108BD9-81ED-4DB2-BD59-A6C34878D82A}">
                    <a16:rowId xmlns:a16="http://schemas.microsoft.com/office/drawing/2014/main" val="10007"/>
                  </a:ext>
                </a:extLst>
              </a:tr>
              <a:tr h="264885">
                <a:tc>
                  <a:txBody>
                    <a:bodyPr/>
                    <a:lstStyle/>
                    <a:p>
                      <a:pPr marL="0" marR="0" algn="l" fontAlgn="base">
                        <a:spcBef>
                          <a:spcPts val="0"/>
                        </a:spcBef>
                        <a:spcAft>
                          <a:spcPts val="0"/>
                        </a:spcAft>
                      </a:pPr>
                      <a:r>
                        <a:rPr lang="en-US" sz="1200" kern="0" dirty="0">
                          <a:solidFill>
                            <a:schemeClr val="tx1"/>
                          </a:solidFill>
                        </a:rPr>
                        <a:t>Classification:</a:t>
                      </a:r>
                    </a:p>
                  </a:txBody>
                  <a:tcPr marL="36092" marR="36092" marT="36303" marB="36303"/>
                </a:tc>
                <a:tc>
                  <a:txBody>
                    <a:bodyPr/>
                    <a:lstStyle/>
                    <a:p>
                      <a:pPr marL="0" marR="0" algn="l" fontAlgn="base">
                        <a:spcBef>
                          <a:spcPts val="0"/>
                        </a:spcBef>
                        <a:spcAft>
                          <a:spcPts val="0"/>
                        </a:spcAft>
                      </a:pPr>
                      <a:r>
                        <a:rPr lang="en-US" sz="1200" kern="100" dirty="0">
                          <a:solidFill>
                            <a:schemeClr val="tx1"/>
                          </a:solidFill>
                        </a:rPr>
                        <a:t>ABS </a:t>
                      </a:r>
                      <a:r>
                        <a:rPr lang="en-US" altLang="zh-CN" sz="1200" kern="100" dirty="0">
                          <a:solidFill>
                            <a:schemeClr val="tx1"/>
                          </a:solidFill>
                        </a:rPr>
                        <a:t>+A1</a:t>
                      </a:r>
                      <a:r>
                        <a:rPr lang="en-US" sz="1200" kern="100" dirty="0">
                          <a:solidFill>
                            <a:schemeClr val="tx1"/>
                          </a:solidFill>
                        </a:rPr>
                        <a:t>, Barge, Drilling Tender, Circle P </a:t>
                      </a:r>
                    </a:p>
                  </a:txBody>
                  <a:tcPr marL="36092" marR="36092" marT="36303" marB="36303"/>
                </a:tc>
                <a:extLst>
                  <a:ext uri="{0D108BD9-81ED-4DB2-BD59-A6C34878D82A}">
                    <a16:rowId xmlns:a16="http://schemas.microsoft.com/office/drawing/2014/main" val="10008"/>
                  </a:ext>
                </a:extLst>
              </a:tr>
              <a:tr h="256558">
                <a:tc>
                  <a:txBody>
                    <a:bodyPr/>
                    <a:lstStyle/>
                    <a:p>
                      <a:pPr marL="0" marR="0" algn="l" fontAlgn="base">
                        <a:spcBef>
                          <a:spcPts val="0"/>
                        </a:spcBef>
                        <a:spcAft>
                          <a:spcPts val="0"/>
                        </a:spcAft>
                      </a:pPr>
                      <a:r>
                        <a:rPr lang="en-US" sz="1200" kern="0" dirty="0">
                          <a:solidFill>
                            <a:schemeClr val="tx1"/>
                          </a:solidFill>
                        </a:rPr>
                        <a:t>Flag:</a:t>
                      </a:r>
                    </a:p>
                  </a:txBody>
                  <a:tcPr marL="36092" marR="36092" marT="36303" marB="36303"/>
                </a:tc>
                <a:tc>
                  <a:txBody>
                    <a:bodyPr/>
                    <a:lstStyle/>
                    <a:p>
                      <a:pPr marL="0" marR="0" algn="l" fontAlgn="base">
                        <a:spcBef>
                          <a:spcPts val="0"/>
                        </a:spcBef>
                        <a:spcAft>
                          <a:spcPts val="0"/>
                        </a:spcAft>
                      </a:pPr>
                      <a:r>
                        <a:rPr lang="en-US" sz="1200" kern="0">
                          <a:solidFill>
                            <a:schemeClr val="tx1"/>
                          </a:solidFill>
                        </a:rPr>
                        <a:t>Panama</a:t>
                      </a:r>
                    </a:p>
                  </a:txBody>
                  <a:tcPr marL="36092" marR="36092" marT="36303" marB="36303"/>
                </a:tc>
                <a:extLst>
                  <a:ext uri="{0D108BD9-81ED-4DB2-BD59-A6C34878D82A}">
                    <a16:rowId xmlns:a16="http://schemas.microsoft.com/office/drawing/2014/main" val="10009"/>
                  </a:ext>
                </a:extLst>
              </a:tr>
              <a:tr h="256558">
                <a:tc>
                  <a:txBody>
                    <a:bodyPr/>
                    <a:lstStyle/>
                    <a:p>
                      <a:pPr marL="0" marR="0" algn="l" fontAlgn="base">
                        <a:spcBef>
                          <a:spcPts val="0"/>
                        </a:spcBef>
                        <a:spcAft>
                          <a:spcPts val="0"/>
                        </a:spcAft>
                      </a:pPr>
                      <a:r>
                        <a:rPr lang="en-US" sz="1200" kern="0" dirty="0">
                          <a:solidFill>
                            <a:schemeClr val="tx1"/>
                          </a:solidFill>
                        </a:rPr>
                        <a:t>Hull:</a:t>
                      </a:r>
                    </a:p>
                  </a:txBody>
                  <a:tcPr marL="36092" marR="36092" marT="36303" marB="36303"/>
                </a:tc>
                <a:tc>
                  <a:txBody>
                    <a:bodyPr/>
                    <a:lstStyle/>
                    <a:p>
                      <a:pPr marL="0" marR="0" algn="l" fontAlgn="base">
                        <a:spcBef>
                          <a:spcPts val="0"/>
                        </a:spcBef>
                        <a:spcAft>
                          <a:spcPts val="0"/>
                        </a:spcAft>
                      </a:pPr>
                      <a:r>
                        <a:rPr lang="en-US" sz="1200" kern="0">
                          <a:solidFill>
                            <a:schemeClr val="tx1"/>
                          </a:solidFill>
                        </a:rPr>
                        <a:t>Double Bottom &amp; Side</a:t>
                      </a:r>
                    </a:p>
                  </a:txBody>
                  <a:tcPr marL="36092" marR="36092" marT="36303" marB="36303"/>
                </a:tc>
                <a:extLst>
                  <a:ext uri="{0D108BD9-81ED-4DB2-BD59-A6C34878D82A}">
                    <a16:rowId xmlns:a16="http://schemas.microsoft.com/office/drawing/2014/main" val="10010"/>
                  </a:ext>
                </a:extLst>
              </a:tr>
              <a:tr h="256558">
                <a:tc>
                  <a:txBody>
                    <a:bodyPr/>
                    <a:lstStyle/>
                    <a:p>
                      <a:pPr marL="0" marR="0" algn="l" fontAlgn="base">
                        <a:spcBef>
                          <a:spcPts val="0"/>
                        </a:spcBef>
                        <a:spcAft>
                          <a:spcPts val="0"/>
                        </a:spcAft>
                      </a:pPr>
                      <a:r>
                        <a:rPr lang="en-US" altLang="zh-CN" sz="1200" kern="0" dirty="0">
                          <a:solidFill>
                            <a:schemeClr val="tx1"/>
                          </a:solidFill>
                        </a:rPr>
                        <a:t>Full load </a:t>
                      </a:r>
                      <a:r>
                        <a:rPr lang="en-US" altLang="zh-CN" sz="1200" kern="0" dirty="0" err="1">
                          <a:solidFill>
                            <a:schemeClr val="tx1"/>
                          </a:solidFill>
                        </a:rPr>
                        <a:t>disp</a:t>
                      </a:r>
                      <a:r>
                        <a:rPr lang="en-US" altLang="zh-CN" sz="1200" kern="0" dirty="0">
                          <a:solidFill>
                            <a:schemeClr val="tx1"/>
                          </a:solidFill>
                        </a:rPr>
                        <a:t>:</a:t>
                      </a:r>
                    </a:p>
                  </a:txBody>
                  <a:tcPr marL="36092" marR="36092" marT="36303" marB="36303"/>
                </a:tc>
                <a:tc>
                  <a:txBody>
                    <a:bodyPr/>
                    <a:lstStyle/>
                    <a:p>
                      <a:pPr marL="0" marR="0" algn="l" fontAlgn="base">
                        <a:spcBef>
                          <a:spcPts val="0"/>
                        </a:spcBef>
                        <a:spcAft>
                          <a:spcPts val="0"/>
                        </a:spcAft>
                      </a:pPr>
                      <a:r>
                        <a:rPr lang="en-US" altLang="zh-CN" sz="1200" kern="0" dirty="0">
                          <a:solidFill>
                            <a:schemeClr val="tx1"/>
                          </a:solidFill>
                        </a:rPr>
                        <a:t>15,880 MT</a:t>
                      </a:r>
                    </a:p>
                  </a:txBody>
                  <a:tcPr marL="36092" marR="36092" marT="36303" marB="36303"/>
                </a:tc>
                <a:extLst>
                  <a:ext uri="{0D108BD9-81ED-4DB2-BD59-A6C34878D82A}">
                    <a16:rowId xmlns:a16="http://schemas.microsoft.com/office/drawing/2014/main" val="10011"/>
                  </a:ext>
                </a:extLst>
              </a:tr>
              <a:tr h="440509">
                <a:tc>
                  <a:txBody>
                    <a:bodyPr/>
                    <a:lstStyle/>
                    <a:p>
                      <a:pPr marL="0" marR="0" algn="l" fontAlgn="base">
                        <a:spcBef>
                          <a:spcPts val="0"/>
                        </a:spcBef>
                        <a:spcAft>
                          <a:spcPts val="0"/>
                        </a:spcAft>
                      </a:pPr>
                      <a:r>
                        <a:rPr lang="en-US" sz="1200" kern="0" dirty="0">
                          <a:solidFill>
                            <a:schemeClr val="tx1"/>
                          </a:solidFill>
                        </a:rPr>
                        <a:t>Quarters capacity</a:t>
                      </a:r>
                    </a:p>
                  </a:txBody>
                  <a:tcPr marL="36092" marR="36092" marT="36303" marB="36303"/>
                </a:tc>
                <a:tc>
                  <a:txBody>
                    <a:bodyPr/>
                    <a:lstStyle/>
                    <a:p>
                      <a:pPr marL="0" marR="0" algn="l" fontAlgn="base">
                        <a:spcBef>
                          <a:spcPts val="0"/>
                        </a:spcBef>
                        <a:spcAft>
                          <a:spcPts val="0"/>
                        </a:spcAft>
                      </a:pPr>
                      <a:r>
                        <a:rPr lang="en-US" altLang="zh-CN" sz="1200" kern="0" dirty="0">
                          <a:solidFill>
                            <a:schemeClr val="tx1"/>
                          </a:solidFill>
                        </a:rPr>
                        <a:t>140 Person,10 in 1 Bed Cabin,130 in 2 Bed Cabins</a:t>
                      </a:r>
                    </a:p>
                  </a:txBody>
                  <a:tcPr marL="36092" marR="36092" marT="36303" marB="36303"/>
                </a:tc>
                <a:extLst>
                  <a:ext uri="{0D108BD9-81ED-4DB2-BD59-A6C34878D82A}">
                    <a16:rowId xmlns:a16="http://schemas.microsoft.com/office/drawing/2014/main" val="10012"/>
                  </a:ext>
                </a:extLst>
              </a:tr>
              <a:tr h="256558">
                <a:tc>
                  <a:txBody>
                    <a:bodyPr/>
                    <a:lstStyle/>
                    <a:p>
                      <a:pPr marL="0" marR="0" algn="l" fontAlgn="base">
                        <a:spcBef>
                          <a:spcPts val="0"/>
                        </a:spcBef>
                        <a:spcAft>
                          <a:spcPts val="0"/>
                        </a:spcAft>
                      </a:pPr>
                      <a:r>
                        <a:rPr lang="en-US" sz="1200" kern="0" dirty="0" err="1">
                          <a:solidFill>
                            <a:schemeClr val="tx1"/>
                          </a:solidFill>
                        </a:rPr>
                        <a:t>Helideck</a:t>
                      </a:r>
                      <a:r>
                        <a:rPr lang="en-US" sz="1200" kern="0" dirty="0">
                          <a:solidFill>
                            <a:schemeClr val="tx1"/>
                          </a:solidFill>
                        </a:rPr>
                        <a:t>:</a:t>
                      </a:r>
                    </a:p>
                  </a:txBody>
                  <a:tcPr marL="36092" marR="36092" marT="36303" marB="36303"/>
                </a:tc>
                <a:tc>
                  <a:txBody>
                    <a:bodyPr/>
                    <a:lstStyle/>
                    <a:p>
                      <a:pPr marL="0" marR="0" indent="0" algn="l" defTabSz="914400" rtl="0" eaLnBrk="1" fontAlgn="base" latinLnBrk="0" hangingPunct="1">
                        <a:spcBef>
                          <a:spcPts val="0"/>
                        </a:spcBef>
                        <a:spcAft>
                          <a:spcPts val="0"/>
                        </a:spcAft>
                        <a:buClrTx/>
                        <a:buSzTx/>
                        <a:buFontTx/>
                        <a:buNone/>
                        <a:defRPr/>
                      </a:pPr>
                      <a:r>
                        <a:rPr lang="en-US" altLang="zh-CN" sz="1200" kern="0" dirty="0">
                          <a:solidFill>
                            <a:schemeClr val="tx1"/>
                          </a:solidFill>
                        </a:rPr>
                        <a:t>Max loads:12.8t</a:t>
                      </a:r>
                    </a:p>
                  </a:txBody>
                  <a:tcPr marL="36092" marR="36092" marT="36303" marB="36303"/>
                </a:tc>
                <a:extLst>
                  <a:ext uri="{0D108BD9-81ED-4DB2-BD59-A6C34878D82A}">
                    <a16:rowId xmlns:a16="http://schemas.microsoft.com/office/drawing/2014/main" val="10013"/>
                  </a:ext>
                </a:extLst>
              </a:tr>
              <a:tr h="440509">
                <a:tc>
                  <a:txBody>
                    <a:bodyPr/>
                    <a:lstStyle/>
                    <a:p>
                      <a:pPr marL="0" marR="0" algn="l" fontAlgn="base">
                        <a:spcBef>
                          <a:spcPts val="0"/>
                        </a:spcBef>
                        <a:spcAft>
                          <a:spcPts val="0"/>
                        </a:spcAft>
                      </a:pPr>
                      <a:r>
                        <a:rPr lang="en-US" sz="1200" kern="0" dirty="0">
                          <a:solidFill>
                            <a:schemeClr val="tx1"/>
                          </a:solidFill>
                        </a:rPr>
                        <a:t>Mooring winches:</a:t>
                      </a:r>
                    </a:p>
                  </a:txBody>
                  <a:tcPr marL="36092" marR="36092" marT="36303" marB="36303"/>
                </a:tc>
                <a:tc>
                  <a:txBody>
                    <a:bodyPr/>
                    <a:lstStyle/>
                    <a:p>
                      <a:pPr algn="l" fontAlgn="base">
                        <a:spcBef>
                          <a:spcPts val="0"/>
                        </a:spcBef>
                        <a:spcAft>
                          <a:spcPts val="0"/>
                        </a:spcAft>
                        <a:buNone/>
                      </a:pPr>
                      <a:r>
                        <a:rPr lang="en-US" altLang="zh-CN" sz="1200" kern="1200" dirty="0">
                          <a:solidFill>
                            <a:schemeClr val="tx1"/>
                          </a:solidFill>
                          <a:latin typeface="+mn-lt"/>
                          <a:ea typeface="+mn-ea"/>
                          <a:cs typeface="+mn-cs"/>
                        </a:rPr>
                        <a:t>Four (4) </a:t>
                      </a:r>
                      <a:r>
                        <a:rPr lang="zh-CN" altLang="en-US" sz="1200" dirty="0">
                          <a:solidFill>
                            <a:schemeClr val="tx1"/>
                          </a:solidFill>
                        </a:rPr>
                        <a:t>Oil States </a:t>
                      </a:r>
                      <a:r>
                        <a:rPr lang="en-US" altLang="zh-CN" sz="1200" kern="1200" dirty="0">
                          <a:solidFill>
                            <a:schemeClr val="tx1"/>
                          </a:solidFill>
                          <a:latin typeface="+mn-lt"/>
                          <a:ea typeface="+mn-ea"/>
                          <a:cs typeface="+mn-cs"/>
                        </a:rPr>
                        <a:t>DMW-250-108 ,</a:t>
                      </a:r>
                      <a:r>
                        <a:rPr lang="zh-CN" altLang="en-US" sz="1200" kern="1200" dirty="0">
                          <a:solidFill>
                            <a:schemeClr val="tx1"/>
                          </a:solidFill>
                          <a:latin typeface="+mn-lt"/>
                          <a:ea typeface="+mn-ea"/>
                          <a:cs typeface="+mn-cs"/>
                        </a:rPr>
                        <a:t> </a:t>
                      </a:r>
                      <a:r>
                        <a:rPr lang="en-US" altLang="zh-CN" sz="1200" kern="1200" dirty="0">
                          <a:solidFill>
                            <a:schemeClr val="tx1"/>
                          </a:solidFill>
                          <a:latin typeface="+mn-lt"/>
                          <a:ea typeface="+mn-ea"/>
                          <a:cs typeface="+mn-cs"/>
                        </a:rPr>
                        <a:t>300 HP (224kW)</a:t>
                      </a:r>
                    </a:p>
                  </a:txBody>
                  <a:tcPr marL="36092" marR="36092" marT="36303" marB="36303"/>
                </a:tc>
                <a:extLst>
                  <a:ext uri="{0D108BD9-81ED-4DB2-BD59-A6C34878D82A}">
                    <a16:rowId xmlns:a16="http://schemas.microsoft.com/office/drawing/2014/main" val="10014"/>
                  </a:ext>
                </a:extLst>
              </a:tr>
              <a:tr h="256558">
                <a:tc>
                  <a:txBody>
                    <a:bodyPr/>
                    <a:lstStyle/>
                    <a:p>
                      <a:pPr marL="0" marR="0" algn="l" fontAlgn="base">
                        <a:spcBef>
                          <a:spcPts val="0"/>
                        </a:spcBef>
                        <a:spcAft>
                          <a:spcPts val="0"/>
                        </a:spcAft>
                      </a:pPr>
                      <a:r>
                        <a:rPr lang="en-US" sz="1200" kern="0" dirty="0">
                          <a:solidFill>
                            <a:schemeClr val="tx1"/>
                          </a:solidFill>
                        </a:rPr>
                        <a:t>Anchors:</a:t>
                      </a:r>
                    </a:p>
                  </a:txBody>
                  <a:tcPr marL="36092" marR="36092" marT="36303" marB="36303"/>
                </a:tc>
                <a:tc>
                  <a:txBody>
                    <a:bodyPr/>
                    <a:lstStyle/>
                    <a:p>
                      <a:pPr marL="0" marR="0" algn="l" fontAlgn="base">
                        <a:spcBef>
                          <a:spcPts val="0"/>
                        </a:spcBef>
                        <a:spcAft>
                          <a:spcPts val="0"/>
                        </a:spcAft>
                      </a:pPr>
                      <a:r>
                        <a:rPr lang="en-US" sz="1200" kern="0" dirty="0">
                          <a:solidFill>
                            <a:schemeClr val="tx1"/>
                          </a:solidFill>
                        </a:rPr>
                        <a:t>8 x 6 ton </a:t>
                      </a:r>
                      <a:r>
                        <a:rPr lang="en-US" sz="1200" kern="0" dirty="0" err="1">
                          <a:solidFill>
                            <a:schemeClr val="tx1"/>
                          </a:solidFill>
                        </a:rPr>
                        <a:t>Stevepris</a:t>
                      </a:r>
                      <a:r>
                        <a:rPr lang="en-US" sz="1200" kern="0" dirty="0">
                          <a:solidFill>
                            <a:schemeClr val="tx1"/>
                          </a:solidFill>
                        </a:rPr>
                        <a:t> MK6</a:t>
                      </a:r>
                    </a:p>
                  </a:txBody>
                  <a:tcPr marL="36092" marR="36092" marT="36303" marB="36303"/>
                </a:tc>
                <a:extLst>
                  <a:ext uri="{0D108BD9-81ED-4DB2-BD59-A6C34878D82A}">
                    <a16:rowId xmlns:a16="http://schemas.microsoft.com/office/drawing/2014/main" val="10015"/>
                  </a:ext>
                </a:extLst>
              </a:tr>
            </a:tbl>
          </a:graphicData>
        </a:graphic>
      </p:graphicFrame>
      <p:sp>
        <p:nvSpPr>
          <p:cNvPr id="18469" name="TextBox 4"/>
          <p:cNvSpPr txBox="1"/>
          <p:nvPr/>
        </p:nvSpPr>
        <p:spPr>
          <a:xfrm>
            <a:off x="250825" y="260350"/>
            <a:ext cx="547624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342900" lvl="0" indent="-342900" eaLnBrk="1" hangingPunct="1">
              <a:spcBef>
                <a:spcPct val="0"/>
              </a:spcBef>
              <a:buNone/>
            </a:pPr>
            <a:r>
              <a:rPr lang="en-US" altLang="zh-CN" sz="2000" b="1" dirty="0">
                <a:solidFill>
                  <a:schemeClr val="bg1"/>
                </a:solidFill>
                <a:latin typeface="Arial" panose="020B0604020202020204" pitchFamily="34" charset="0"/>
                <a:ea typeface="微软雅黑" panose="020B0503020204020204" pitchFamily="34" charset="-122"/>
              </a:rPr>
              <a:t>1.1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Overview</a:t>
            </a:r>
            <a:endParaRPr lang="en-US" altLang="zh-CN" sz="2000" b="1" dirty="0">
              <a:solidFill>
                <a:schemeClr val="bg1"/>
              </a:solidFill>
              <a:latin typeface="Arial" panose="020B0604020202020204" pitchFamily="34" charset="0"/>
              <a:ea typeface="微软雅黑" panose="020B0503020204020204" pitchFamily="34" charset="-122"/>
            </a:endParaRPr>
          </a:p>
        </p:txBody>
      </p:sp>
      <p:pic>
        <p:nvPicPr>
          <p:cNvPr id="18470" name="图片 2" descr="_1030187"/>
          <p:cNvPicPr>
            <a:picLocks noChangeAspect="1"/>
          </p:cNvPicPr>
          <p:nvPr/>
        </p:nvPicPr>
        <p:blipFill>
          <a:blip r:embed="rId2">
            <a:lum contrast="12000"/>
          </a:blip>
          <a:stretch>
            <a:fillRect/>
          </a:stretch>
        </p:blipFill>
        <p:spPr>
          <a:xfrm>
            <a:off x="0" y="692150"/>
            <a:ext cx="4060825" cy="5849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descr="_1030223"/>
          <p:cNvPicPr>
            <a:picLocks noChangeAspect="1"/>
          </p:cNvPicPr>
          <p:nvPr/>
        </p:nvPicPr>
        <p:blipFill>
          <a:blip r:embed="rId2">
            <a:lum contrast="6000"/>
          </a:blip>
          <a:stretch>
            <a:fillRect/>
          </a:stretch>
        </p:blipFill>
        <p:spPr>
          <a:xfrm>
            <a:off x="1588" y="692150"/>
            <a:ext cx="4737100" cy="3530600"/>
          </a:xfrm>
          <a:prstGeom prst="rect">
            <a:avLst/>
          </a:prstGeom>
          <a:noFill/>
          <a:ln w="9525" cap="flat" cmpd="sng">
            <a:solidFill>
              <a:schemeClr val="bg1"/>
            </a:solidFill>
            <a:prstDash val="solid"/>
            <a:miter/>
            <a:headEnd type="none" w="med" len="med"/>
            <a:tailEnd type="none" w="med" len="med"/>
          </a:ln>
        </p:spPr>
      </p:pic>
      <p:pic>
        <p:nvPicPr>
          <p:cNvPr id="19459" name="图片 2" descr="_1030225"/>
          <p:cNvPicPr>
            <a:picLocks noChangeAspect="1"/>
          </p:cNvPicPr>
          <p:nvPr/>
        </p:nvPicPr>
        <p:blipFill>
          <a:blip r:embed="rId3">
            <a:lum bright="12000" contrast="12000"/>
          </a:blip>
          <a:stretch>
            <a:fillRect/>
          </a:stretch>
        </p:blipFill>
        <p:spPr>
          <a:xfrm>
            <a:off x="4429125" y="695325"/>
            <a:ext cx="4724400" cy="3527425"/>
          </a:xfrm>
          <a:prstGeom prst="rect">
            <a:avLst/>
          </a:prstGeom>
          <a:noFill/>
          <a:ln w="9525" cap="flat" cmpd="sng">
            <a:solidFill>
              <a:schemeClr val="bg1"/>
            </a:solidFill>
            <a:prstDash val="solid"/>
            <a:miter/>
            <a:headEnd type="none" w="med" len="med"/>
            <a:tailEnd type="none" w="med" len="med"/>
          </a:ln>
        </p:spPr>
      </p:pic>
      <p:sp>
        <p:nvSpPr>
          <p:cNvPr id="19460"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19461" name="TextBox 4"/>
          <p:cNvSpPr txBox="1"/>
          <p:nvPr/>
        </p:nvSpPr>
        <p:spPr>
          <a:xfrm>
            <a:off x="250825" y="260350"/>
            <a:ext cx="572643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1.2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Power System</a:t>
            </a:r>
            <a:endParaRPr lang="en-US" altLang="zh-CN" sz="2000" dirty="0">
              <a:solidFill>
                <a:schemeClr val="bg1"/>
              </a:solidFill>
              <a:latin typeface="Arial" panose="020B0604020202020204" pitchFamily="34" charset="0"/>
            </a:endParaRPr>
          </a:p>
        </p:txBody>
      </p:sp>
      <p:graphicFrame>
        <p:nvGraphicFramePr>
          <p:cNvPr id="7" name="表格 6"/>
          <p:cNvGraphicFramePr>
            <a:graphicFrameLocks noGrp="1"/>
          </p:cNvGraphicFramePr>
          <p:nvPr/>
        </p:nvGraphicFramePr>
        <p:xfrm>
          <a:off x="539750" y="4508500"/>
          <a:ext cx="5992813" cy="1709739"/>
        </p:xfrm>
        <a:graphic>
          <a:graphicData uri="http://schemas.openxmlformats.org/drawingml/2006/table">
            <a:tbl>
              <a:tblPr>
                <a:tableStyleId>{2D5ABB26-0587-4C30-8999-92F81FD0307C}</a:tableStyleId>
              </a:tblPr>
              <a:tblGrid>
                <a:gridCol w="2783693">
                  <a:extLst>
                    <a:ext uri="{9D8B030D-6E8A-4147-A177-3AD203B41FA5}">
                      <a16:colId xmlns:a16="http://schemas.microsoft.com/office/drawing/2014/main" val="20000"/>
                    </a:ext>
                  </a:extLst>
                </a:gridCol>
                <a:gridCol w="3209120">
                  <a:extLst>
                    <a:ext uri="{9D8B030D-6E8A-4147-A177-3AD203B41FA5}">
                      <a16:colId xmlns:a16="http://schemas.microsoft.com/office/drawing/2014/main" val="20001"/>
                    </a:ext>
                  </a:extLst>
                </a:gridCol>
              </a:tblGrid>
              <a:tr h="415310">
                <a:tc>
                  <a:txBody>
                    <a:bodyPr/>
                    <a:lstStyle/>
                    <a:p>
                      <a:pPr marL="0" marR="0" algn="l" fontAlgn="base">
                        <a:spcBef>
                          <a:spcPts val="0"/>
                        </a:spcBef>
                        <a:spcAft>
                          <a:spcPts val="0"/>
                        </a:spcAft>
                      </a:pPr>
                      <a:r>
                        <a:rPr lang="en-US" sz="1400" kern="0" dirty="0"/>
                        <a:t>Main engines:</a:t>
                      </a:r>
                    </a:p>
                  </a:txBody>
                  <a:tcPr marL="38098" marR="38098" marT="38102" marB="38102"/>
                </a:tc>
                <a:tc>
                  <a:txBody>
                    <a:bodyPr/>
                    <a:lstStyle/>
                    <a:p>
                      <a:pPr marL="0" marR="0" algn="l" fontAlgn="base">
                        <a:spcBef>
                          <a:spcPts val="0"/>
                        </a:spcBef>
                        <a:spcAft>
                          <a:spcPts val="0"/>
                        </a:spcAft>
                      </a:pPr>
                      <a:r>
                        <a:rPr lang="en-US" sz="1400" kern="0"/>
                        <a:t>6 x Caterpillar 3516CHD 1603 Bkw</a:t>
                      </a:r>
                    </a:p>
                  </a:txBody>
                  <a:tcPr marL="38098" marR="38098" marT="38102" marB="38102"/>
                </a:tc>
                <a:extLst>
                  <a:ext uri="{0D108BD9-81ED-4DB2-BD59-A6C34878D82A}">
                    <a16:rowId xmlns:a16="http://schemas.microsoft.com/office/drawing/2014/main" val="10000"/>
                  </a:ext>
                </a:extLst>
              </a:tr>
              <a:tr h="463572">
                <a:tc>
                  <a:txBody>
                    <a:bodyPr/>
                    <a:lstStyle/>
                    <a:p>
                      <a:pPr marL="0" marR="0" algn="l" fontAlgn="base">
                        <a:spcBef>
                          <a:spcPts val="0"/>
                        </a:spcBef>
                        <a:spcAft>
                          <a:spcPts val="0"/>
                        </a:spcAft>
                      </a:pPr>
                      <a:r>
                        <a:rPr lang="en-US" sz="1400" kern="0" dirty="0"/>
                        <a:t>Main generator:</a:t>
                      </a:r>
                    </a:p>
                  </a:txBody>
                  <a:tcPr marL="38098" marR="38098" marT="38102" marB="38102"/>
                </a:tc>
                <a:tc>
                  <a:txBody>
                    <a:bodyPr/>
                    <a:lstStyle/>
                    <a:p>
                      <a:pPr marL="0" marR="0" algn="l" fontAlgn="base">
                        <a:spcBef>
                          <a:spcPts val="0"/>
                        </a:spcBef>
                        <a:spcAft>
                          <a:spcPts val="0"/>
                        </a:spcAft>
                      </a:pPr>
                      <a:r>
                        <a:rPr lang="en-US" sz="1400" kern="0"/>
                        <a:t>6 x ABB AMG 0500LM06 LAP ,60Hz, 690v</a:t>
                      </a:r>
                    </a:p>
                  </a:txBody>
                  <a:tcPr marL="38098" marR="38098" marT="38102" marB="38102"/>
                </a:tc>
                <a:extLst>
                  <a:ext uri="{0D108BD9-81ED-4DB2-BD59-A6C34878D82A}">
                    <a16:rowId xmlns:a16="http://schemas.microsoft.com/office/drawing/2014/main" val="10001"/>
                  </a:ext>
                </a:extLst>
              </a:tr>
              <a:tr h="415547">
                <a:tc>
                  <a:txBody>
                    <a:bodyPr/>
                    <a:lstStyle/>
                    <a:p>
                      <a:pPr marL="0" marR="0" algn="l" fontAlgn="base">
                        <a:spcBef>
                          <a:spcPts val="0"/>
                        </a:spcBef>
                        <a:spcAft>
                          <a:spcPts val="0"/>
                        </a:spcAft>
                      </a:pPr>
                      <a:r>
                        <a:rPr lang="en-US" sz="1400" kern="0" dirty="0" err="1"/>
                        <a:t>Standby（Emergency</a:t>
                      </a:r>
                      <a:r>
                        <a:rPr lang="en-US" sz="1400" kern="0" dirty="0"/>
                        <a:t>） engine:</a:t>
                      </a:r>
                    </a:p>
                  </a:txBody>
                  <a:tcPr marL="38098" marR="38098" marT="38102" marB="38102"/>
                </a:tc>
                <a:tc>
                  <a:txBody>
                    <a:bodyPr/>
                    <a:lstStyle/>
                    <a:p>
                      <a:pPr marL="0" marR="0" algn="l" fontAlgn="base">
                        <a:spcBef>
                          <a:spcPts val="0"/>
                        </a:spcBef>
                        <a:spcAft>
                          <a:spcPts val="0"/>
                        </a:spcAft>
                      </a:pPr>
                      <a:r>
                        <a:rPr lang="en-US" sz="1400" kern="0" dirty="0"/>
                        <a:t>1 x Caterpillar C32 994 </a:t>
                      </a:r>
                      <a:r>
                        <a:rPr lang="en-US" sz="1400" kern="0" dirty="0" err="1"/>
                        <a:t>Bkw</a:t>
                      </a:r>
                    </a:p>
                  </a:txBody>
                  <a:tcPr marL="38098" marR="38098" marT="38102" marB="38102"/>
                </a:tc>
                <a:extLst>
                  <a:ext uri="{0D108BD9-81ED-4DB2-BD59-A6C34878D82A}">
                    <a16:rowId xmlns:a16="http://schemas.microsoft.com/office/drawing/2014/main" val="10002"/>
                  </a:ext>
                </a:extLst>
              </a:tr>
              <a:tr h="415310">
                <a:tc>
                  <a:txBody>
                    <a:bodyPr/>
                    <a:lstStyle/>
                    <a:p>
                      <a:pPr marL="0" marR="0" algn="l" fontAlgn="base">
                        <a:spcBef>
                          <a:spcPts val="0"/>
                        </a:spcBef>
                        <a:spcAft>
                          <a:spcPts val="0"/>
                        </a:spcAft>
                      </a:pPr>
                      <a:r>
                        <a:rPr lang="en-US" sz="1400" kern="0" dirty="0" err="1"/>
                        <a:t>Standby（Emergency</a:t>
                      </a:r>
                      <a:r>
                        <a:rPr lang="en-US" sz="1400" kern="0" dirty="0"/>
                        <a:t>） generator:</a:t>
                      </a:r>
                    </a:p>
                  </a:txBody>
                  <a:tcPr marL="38098" marR="38098" marT="38102" marB="38102"/>
                </a:tc>
                <a:tc>
                  <a:txBody>
                    <a:bodyPr/>
                    <a:lstStyle/>
                    <a:p>
                      <a:pPr marL="0" marR="0" algn="l" fontAlgn="base">
                        <a:spcBef>
                          <a:spcPts val="0"/>
                        </a:spcBef>
                        <a:spcAft>
                          <a:spcPts val="0"/>
                        </a:spcAft>
                      </a:pPr>
                      <a:r>
                        <a:rPr lang="en-US" sz="1400" kern="0" dirty="0"/>
                        <a:t>1 x ABB 60Hz, 480v</a:t>
                      </a:r>
                    </a:p>
                  </a:txBody>
                  <a:tcPr marL="38098" marR="38098" marT="38102" marB="38102"/>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4"/>
          <p:cNvSpPr/>
          <p:nvPr/>
        </p:nvSpPr>
        <p:spPr>
          <a:xfrm>
            <a:off x="0" y="-26987"/>
            <a:ext cx="9144000" cy="719137"/>
          </a:xfrm>
          <a:prstGeom prst="rect">
            <a:avLst/>
          </a:prstGeom>
          <a:solidFill>
            <a:srgbClr val="0070C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ctr">
              <a:spcBef>
                <a:spcPct val="0"/>
              </a:spcBef>
              <a:buNone/>
            </a:pPr>
            <a:endParaRPr lang="zh-CN" altLang="en-US" sz="1800" dirty="0">
              <a:solidFill>
                <a:srgbClr val="FFFFFF"/>
              </a:solidFill>
            </a:endParaRPr>
          </a:p>
        </p:txBody>
      </p:sp>
      <p:sp>
        <p:nvSpPr>
          <p:cNvPr id="20483" name="TextBox 4"/>
          <p:cNvSpPr txBox="1"/>
          <p:nvPr/>
        </p:nvSpPr>
        <p:spPr>
          <a:xfrm>
            <a:off x="250825" y="260350"/>
            <a:ext cx="6697345"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spcBef>
                <a:spcPct val="0"/>
              </a:spcBef>
              <a:buNone/>
            </a:pPr>
            <a:r>
              <a:rPr lang="en-US" altLang="zh-CN" sz="2000" b="1" dirty="0">
                <a:solidFill>
                  <a:schemeClr val="bg1"/>
                </a:solidFill>
                <a:latin typeface="Arial" panose="020B0604020202020204" pitchFamily="34" charset="0"/>
              </a:rPr>
              <a:t>1.3 </a:t>
            </a:r>
            <a:r>
              <a:rPr lang="en-US" altLang="zh-CN" sz="2000" b="1" dirty="0">
                <a:solidFill>
                  <a:schemeClr val="bg1"/>
                </a:solidFill>
                <a:latin typeface="Arial" panose="020B0604020202020204" pitchFamily="34" charset="0"/>
                <a:ea typeface="微软雅黑" panose="020B0503020204020204" pitchFamily="34" charset="-122"/>
                <a:sym typeface="+mn-ea"/>
              </a:rPr>
              <a:t>Technical Specification - </a:t>
            </a:r>
            <a:r>
              <a:rPr lang="en-US" altLang="zh-CN" sz="2000" b="1" dirty="0">
                <a:solidFill>
                  <a:schemeClr val="bg1"/>
                </a:solidFill>
                <a:latin typeface="Arial" panose="020B0604020202020204" pitchFamily="34" charset="0"/>
              </a:rPr>
              <a:t>Air Supply System</a:t>
            </a:r>
            <a:endParaRPr lang="en-US" altLang="zh-CN" sz="2000" dirty="0">
              <a:solidFill>
                <a:schemeClr val="bg1"/>
              </a:solidFill>
              <a:latin typeface="Arial" panose="020B0604020202020204" pitchFamily="34" charset="0"/>
            </a:endParaRPr>
          </a:p>
        </p:txBody>
      </p:sp>
      <p:graphicFrame>
        <p:nvGraphicFramePr>
          <p:cNvPr id="7" name="表格 6"/>
          <p:cNvGraphicFramePr>
            <a:graphicFrameLocks noGrp="1"/>
          </p:cNvGraphicFramePr>
          <p:nvPr/>
        </p:nvGraphicFramePr>
        <p:xfrm>
          <a:off x="971550" y="4076700"/>
          <a:ext cx="7773988" cy="2206625"/>
        </p:xfrm>
        <a:graphic>
          <a:graphicData uri="http://schemas.openxmlformats.org/drawingml/2006/table">
            <a:tbl>
              <a:tblPr>
                <a:tableStyleId>{2D5ABB26-0587-4C30-8999-92F81FD0307C}</a:tableStyleId>
              </a:tblPr>
              <a:tblGrid>
                <a:gridCol w="1787519">
                  <a:extLst>
                    <a:ext uri="{9D8B030D-6E8A-4147-A177-3AD203B41FA5}">
                      <a16:colId xmlns:a16="http://schemas.microsoft.com/office/drawing/2014/main" val="20000"/>
                    </a:ext>
                  </a:extLst>
                </a:gridCol>
                <a:gridCol w="5986469">
                  <a:extLst>
                    <a:ext uri="{9D8B030D-6E8A-4147-A177-3AD203B41FA5}">
                      <a16:colId xmlns:a16="http://schemas.microsoft.com/office/drawing/2014/main" val="20001"/>
                    </a:ext>
                  </a:extLst>
                </a:gridCol>
              </a:tblGrid>
              <a:tr h="1489520">
                <a:tc>
                  <a:txBody>
                    <a:bodyPr/>
                    <a:lstStyle/>
                    <a:p>
                      <a:pPr marL="0" marR="0" algn="l" fontAlgn="base">
                        <a:spcBef>
                          <a:spcPts val="0"/>
                        </a:spcBef>
                        <a:spcAft>
                          <a:spcPts val="0"/>
                        </a:spcAft>
                      </a:pPr>
                      <a:r>
                        <a:rPr lang="en-US" sz="1400" kern="0" dirty="0"/>
                        <a:t>Air compressors</a:t>
                      </a:r>
                    </a:p>
                  </a:txBody>
                  <a:tcPr marL="38100" marR="38100" marT="38144" marB="38144"/>
                </a:tc>
                <a:tc>
                  <a:txBody>
                    <a:bodyPr/>
                    <a:lstStyle/>
                    <a:p>
                      <a:pPr marL="0" marR="0" algn="l" fontAlgn="base">
                        <a:spcBef>
                          <a:spcPts val="0"/>
                        </a:spcBef>
                        <a:spcAft>
                          <a:spcPts val="0"/>
                        </a:spcAft>
                      </a:pPr>
                      <a:r>
                        <a:rPr lang="en-US" sz="1400" kern="0" dirty="0"/>
                        <a:t>One VFD controlled service air compressor, Water cooled, screw type, oil injected, 400m³/h, 8.6Bar</a:t>
                      </a:r>
                    </a:p>
                    <a:p>
                      <a:pPr marL="0" marR="0" algn="l" fontAlgn="base">
                        <a:spcBef>
                          <a:spcPts val="0"/>
                        </a:spcBef>
                        <a:spcAft>
                          <a:spcPts val="0"/>
                        </a:spcAft>
                      </a:pPr>
                      <a:r>
                        <a:rPr lang="en-US" sz="1400" kern="0" dirty="0"/>
                        <a:t>One Air cooled, screw type, including dryer harbor air compressor 100m³/h, 8.6Bar</a:t>
                      </a:r>
                    </a:p>
                    <a:p>
                      <a:pPr marL="0" marR="0" algn="l" fontAlgn="base">
                        <a:spcBef>
                          <a:spcPts val="0"/>
                        </a:spcBef>
                        <a:spcAft>
                          <a:spcPts val="0"/>
                        </a:spcAft>
                      </a:pPr>
                      <a:r>
                        <a:rPr lang="en-US" sz="1400" kern="0" dirty="0"/>
                        <a:t>Two (One on/off and one VFD controlled) Water cooled, screw type, oil injected bulk air compressors, 3350m³/h, 11.5Bar</a:t>
                      </a:r>
                      <a:r>
                        <a:rPr lang="en-US" sz="1400" kern="0" baseline="0" dirty="0"/>
                        <a:t> </a:t>
                      </a:r>
                      <a:r>
                        <a:rPr lang="en-US" sz="1400" kern="0" dirty="0"/>
                        <a:t>Vendor by Ingersoll Rand</a:t>
                      </a:r>
                    </a:p>
                  </a:txBody>
                  <a:tcPr marL="38100" marR="38100" marT="38144" marB="38144"/>
                </a:tc>
                <a:extLst>
                  <a:ext uri="{0D108BD9-81ED-4DB2-BD59-A6C34878D82A}">
                    <a16:rowId xmlns:a16="http://schemas.microsoft.com/office/drawing/2014/main" val="10000"/>
                  </a:ext>
                </a:extLst>
              </a:tr>
              <a:tr h="717105">
                <a:tc>
                  <a:txBody>
                    <a:bodyPr/>
                    <a:lstStyle/>
                    <a:p>
                      <a:pPr marL="0" marR="0" algn="l" fontAlgn="base">
                        <a:spcBef>
                          <a:spcPts val="0"/>
                        </a:spcBef>
                        <a:spcAft>
                          <a:spcPts val="0"/>
                        </a:spcAft>
                      </a:pPr>
                      <a:r>
                        <a:rPr lang="en-US" sz="1400" kern="0" dirty="0"/>
                        <a:t>Air receivers</a:t>
                      </a:r>
                    </a:p>
                  </a:txBody>
                  <a:tcPr marL="38100" marR="38100" marT="38144" marB="38144"/>
                </a:tc>
                <a:tc>
                  <a:txBody>
                    <a:bodyPr/>
                    <a:lstStyle/>
                    <a:p>
                      <a:pPr marL="0" marR="0" algn="l" fontAlgn="base">
                        <a:spcBef>
                          <a:spcPts val="0"/>
                        </a:spcBef>
                        <a:spcAft>
                          <a:spcPts val="0"/>
                        </a:spcAft>
                      </a:pPr>
                      <a:r>
                        <a:rPr lang="en-US" sz="1400" kern="0" dirty="0"/>
                        <a:t>Three start air receivers each for 3.0m³,8.6 Bar</a:t>
                      </a:r>
                    </a:p>
                    <a:p>
                      <a:pPr marL="0" marR="0" algn="l" fontAlgn="base">
                        <a:spcBef>
                          <a:spcPts val="0"/>
                        </a:spcBef>
                        <a:spcAft>
                          <a:spcPts val="0"/>
                        </a:spcAft>
                      </a:pPr>
                      <a:r>
                        <a:rPr lang="en-US" sz="1400" kern="0" dirty="0"/>
                        <a:t>Two bulk air receivers each for 3.0m³,11.5Bar</a:t>
                      </a:r>
                    </a:p>
                    <a:p>
                      <a:pPr marL="0" marR="0" algn="l" fontAlgn="base">
                        <a:spcBef>
                          <a:spcPts val="0"/>
                        </a:spcBef>
                        <a:spcAft>
                          <a:spcPts val="0"/>
                        </a:spcAft>
                      </a:pPr>
                      <a:r>
                        <a:rPr lang="en-US" sz="1400" kern="0" dirty="0"/>
                        <a:t>One service air receiver each for 3.0m³, 8.6Bar</a:t>
                      </a:r>
                    </a:p>
                  </a:txBody>
                  <a:tcPr marL="38100" marR="38100" marT="38144" marB="38144"/>
                </a:tc>
                <a:extLst>
                  <a:ext uri="{0D108BD9-81ED-4DB2-BD59-A6C34878D82A}">
                    <a16:rowId xmlns:a16="http://schemas.microsoft.com/office/drawing/2014/main" val="10001"/>
                  </a:ext>
                </a:extLst>
              </a:tr>
            </a:tbl>
          </a:graphicData>
        </a:graphic>
      </p:graphicFrame>
      <p:pic>
        <p:nvPicPr>
          <p:cNvPr id="20490" name="图片 2" descr="431203112356871634"/>
          <p:cNvPicPr>
            <a:picLocks noChangeAspect="1"/>
          </p:cNvPicPr>
          <p:nvPr/>
        </p:nvPicPr>
        <p:blipFill>
          <a:blip r:embed="rId2"/>
          <a:stretch>
            <a:fillRect/>
          </a:stretch>
        </p:blipFill>
        <p:spPr>
          <a:xfrm>
            <a:off x="0" y="692150"/>
            <a:ext cx="5184775" cy="3189288"/>
          </a:xfrm>
          <a:prstGeom prst="rect">
            <a:avLst/>
          </a:prstGeom>
          <a:noFill/>
          <a:ln w="9525">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cyNzRiZWM2YTI2N2RlMmIzZjFlODRkYmY4NTdmYjk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549*200"/>
  <p:tag name="TABLE_ENDDRAG_RECT" val="65*366*549*200"/>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652*282"/>
  <p:tag name="TABLE_ENDDRAG_RECT" val="31*88*652*282"/>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536*306"/>
  <p:tag name="TABLE_ENDDRAG_RECT" val="81*88*536*306"/>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536*67"/>
  <p:tag name="TABLE_ENDDRAG_RECT" val="81*144*536*67"/>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356*426"/>
  <p:tag name="TABLE_ENDDRAG_RECT" val="8*60*356*426"/>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356*426"/>
  <p:tag name="TABLE_ENDDRAG_RECT" val="8*60*356*426"/>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593*111"/>
  <p:tag name="TABLE_ENDDRAG_RECT" val="81*105*593*1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tx2">
                <a:alpha val="79999"/>
              </a:schemeClr>
            </a:gs>
            <a:gs pos="100000">
              <a:schemeClr val="tx2">
                <a:alpha val="64999"/>
              </a:schemeClr>
            </a:gs>
          </a:gsLst>
          <a:lin ang="5400000" scaled="1"/>
        </a:gra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0">
          <a:gsLst>
            <a:gs pos="0">
              <a:schemeClr val="tx2">
                <a:alpha val="79999"/>
              </a:schemeClr>
            </a:gs>
            <a:gs pos="100000">
              <a:schemeClr val="tx2">
                <a:alpha val="64999"/>
              </a:schemeClr>
            </a:gs>
          </a:gsLst>
          <a:lin ang="5400000" scaled="1"/>
        </a:gra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tx2">
                <a:alpha val="79999"/>
              </a:schemeClr>
            </a:gs>
            <a:gs pos="100000">
              <a:schemeClr val="tx2">
                <a:alpha val="64999"/>
              </a:schemeClr>
            </a:gs>
          </a:gsLst>
          <a:lin ang="5400000" scaled="1"/>
        </a:gra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0">
          <a:gsLst>
            <a:gs pos="0">
              <a:schemeClr val="tx2">
                <a:alpha val="79999"/>
              </a:schemeClr>
            </a:gs>
            <a:gs pos="100000">
              <a:schemeClr val="tx2">
                <a:alpha val="64999"/>
              </a:schemeClr>
            </a:gs>
          </a:gsLst>
          <a:lin ang="5400000" scaled="1"/>
        </a:gra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3462</Words>
  <Application>Microsoft Office PowerPoint</Application>
  <PresentationFormat>On-screen Show (4:3)</PresentationFormat>
  <Paragraphs>325</Paragraphs>
  <Slides>39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Impact</vt:lpstr>
      <vt:lpstr>Wingdings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A.B.</dc:creator>
  <cp:lastModifiedBy>Asian Dragon International Rob Sullivan</cp:lastModifiedBy>
  <cp:revision>704</cp:revision>
  <cp:lastPrinted>2024-02-27T07:51:00Z</cp:lastPrinted>
  <dcterms:created xsi:type="dcterms:W3CDTF">2012-10-04T01:38:00Z</dcterms:created>
  <dcterms:modified xsi:type="dcterms:W3CDTF">2025-11-04T02:49:02Z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2052-12.1.0.22215</vt:lpwstr>
  </property>
  <property fmtid="{D5CDD505-2E9C-101B-9397-08002B2CF9AE}" pid="3" name="ICV">
    <vt:lpwstr>5C2B0142FDE24EE8833D11317F8F6A33_13</vt:lpwstr>
  </property>
</Properties>
</file>